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7772400" cy="5829300"/>
  <p:notesSz cx="7772400" cy="58293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541" y="7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87" y="0"/>
            <a:ext cx="7770812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5055" y="1195036"/>
            <a:ext cx="6678401" cy="2470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85"/>
              </a:lnSpc>
              <a:spcBef>
                <a:spcPts val="0"/>
              </a:spcBef>
              <a:spcAft>
                <a:spcPts val="0"/>
              </a:spcAft>
            </a:pPr>
            <a:r>
              <a:rPr sz="5000" b="1" dirty="0">
                <a:solidFill>
                  <a:srgbClr val="000000"/>
                </a:solidFill>
                <a:latin typeface="Arial"/>
                <a:cs typeface="Arial"/>
              </a:rPr>
              <a:t>AUDIÊNCIA PÚBLICA</a:t>
            </a:r>
          </a:p>
          <a:p>
            <a:pPr marL="87947" marR="0">
              <a:lnSpc>
                <a:spcPts val="5585"/>
              </a:lnSpc>
              <a:spcBef>
                <a:spcPts val="1197"/>
              </a:spcBef>
              <a:spcAft>
                <a:spcPts val="0"/>
              </a:spcAft>
            </a:pPr>
            <a:r>
              <a:rPr sz="5000" b="1" dirty="0">
                <a:solidFill>
                  <a:srgbClr val="000000"/>
                </a:solidFill>
                <a:latin typeface="Arial"/>
                <a:cs typeface="Arial"/>
              </a:rPr>
              <a:t>DE AVALIAÇÃO DAS</a:t>
            </a:r>
          </a:p>
          <a:p>
            <a:pPr marL="810895" marR="0">
              <a:lnSpc>
                <a:spcPts val="5585"/>
              </a:lnSpc>
              <a:spcBef>
                <a:spcPts val="1197"/>
              </a:spcBef>
              <a:spcAft>
                <a:spcPts val="0"/>
              </a:spcAft>
            </a:pPr>
            <a:r>
              <a:rPr sz="5000" b="1" dirty="0">
                <a:solidFill>
                  <a:srgbClr val="000000"/>
                </a:solidFill>
                <a:latin typeface="Arial"/>
                <a:cs typeface="Arial"/>
              </a:rPr>
              <a:t>METAS FISCAIS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411" y="3903815"/>
            <a:ext cx="6069660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1958" y="230654"/>
            <a:ext cx="5444429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METAS DA DESPESA TOTAL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855372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9764" y="1560547"/>
            <a:ext cx="141460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 Prevista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52343" y="1560547"/>
            <a:ext cx="154139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 Liquidada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6054" y="1560547"/>
            <a:ext cx="118552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Diferença (R$)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62139" y="1560547"/>
            <a:ext cx="28790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5997" y="1788918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7.680.870,00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01974" y="1788918"/>
            <a:ext cx="10422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7.759.001,41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93677" y="1788918"/>
            <a:ext cx="83038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78.131,41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13854" y="1788918"/>
            <a:ext cx="58452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1,02%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87" y="0"/>
            <a:ext cx="7770812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3939" y="230654"/>
            <a:ext cx="5740590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RECEITA CORRENTE LÍQUIDA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5669" y="858070"/>
            <a:ext cx="5097048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Lei Complementar n°101/2000, Art. 2°, IV, ‘c’, § 1° e 3°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1432752"/>
            <a:ext cx="7568801" cy="939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LRF, Art. 2° - Para os efeitos desta Lei Complementar, entende-se como:</a:t>
            </a:r>
          </a:p>
          <a:p>
            <a:pPr marL="0" marR="0">
              <a:lnSpc>
                <a:spcPts val="1564"/>
              </a:lnSpc>
              <a:spcBef>
                <a:spcPts val="230"/>
              </a:spcBef>
              <a:spcAft>
                <a:spcPts val="0"/>
              </a:spcAft>
            </a:pPr>
            <a:r>
              <a:rPr sz="1400" spc="55" dirty="0">
                <a:solidFill>
                  <a:srgbClr val="000000"/>
                </a:solidFill>
                <a:latin typeface="Arial"/>
                <a:cs typeface="Arial"/>
              </a:rPr>
              <a:t>IV</a:t>
            </a:r>
            <a:r>
              <a:rPr sz="1400" spc="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400" spc="4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54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1400" spc="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54" dirty="0">
                <a:solidFill>
                  <a:srgbClr val="000000"/>
                </a:solidFill>
                <a:latin typeface="Arial"/>
                <a:cs typeface="Arial"/>
              </a:rPr>
              <a:t>Corrente</a:t>
            </a:r>
            <a:r>
              <a:rPr sz="1400" spc="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54" dirty="0">
                <a:solidFill>
                  <a:srgbClr val="000000"/>
                </a:solidFill>
                <a:latin typeface="Arial"/>
                <a:cs typeface="Arial"/>
              </a:rPr>
              <a:t>Líquida:</a:t>
            </a:r>
            <a:r>
              <a:rPr sz="1400" spc="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54" dirty="0">
                <a:solidFill>
                  <a:srgbClr val="000000"/>
                </a:solidFill>
                <a:latin typeface="Arial"/>
                <a:cs typeface="Arial"/>
              </a:rPr>
              <a:t>somatório</a:t>
            </a:r>
            <a:r>
              <a:rPr sz="1400" spc="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54" dirty="0">
                <a:solidFill>
                  <a:srgbClr val="000000"/>
                </a:solidFill>
                <a:latin typeface="Arial"/>
                <a:cs typeface="Arial"/>
              </a:rPr>
              <a:t>das</a:t>
            </a:r>
            <a:r>
              <a:rPr sz="1400" spc="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54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  <a:r>
              <a:rPr sz="1400" spc="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54" dirty="0">
                <a:solidFill>
                  <a:srgbClr val="000000"/>
                </a:solidFill>
                <a:latin typeface="Arial"/>
                <a:cs typeface="Arial"/>
              </a:rPr>
              <a:t>tributárias,</a:t>
            </a:r>
            <a:r>
              <a:rPr sz="1400" spc="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54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400" spc="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54" dirty="0">
                <a:solidFill>
                  <a:srgbClr val="000000"/>
                </a:solidFill>
                <a:latin typeface="Arial"/>
                <a:cs typeface="Arial"/>
              </a:rPr>
              <a:t>contribuições,</a:t>
            </a:r>
          </a:p>
          <a:p>
            <a:pPr marL="0" marR="0">
              <a:lnSpc>
                <a:spcPts val="1564"/>
              </a:lnSpc>
              <a:spcBef>
                <a:spcPts val="280"/>
              </a:spcBef>
              <a:spcAft>
                <a:spcPts val="0"/>
              </a:spcAft>
            </a:pPr>
            <a:r>
              <a:rPr sz="1400" spc="34" dirty="0">
                <a:solidFill>
                  <a:srgbClr val="000000"/>
                </a:solidFill>
                <a:latin typeface="Arial"/>
                <a:cs typeface="Arial"/>
              </a:rPr>
              <a:t>patrimoniais,</a:t>
            </a:r>
            <a:r>
              <a:rPr sz="14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4" dirty="0">
                <a:solidFill>
                  <a:srgbClr val="000000"/>
                </a:solidFill>
                <a:latin typeface="Arial"/>
                <a:cs typeface="Arial"/>
              </a:rPr>
              <a:t>industriais,</a:t>
            </a:r>
            <a:r>
              <a:rPr sz="14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4" dirty="0">
                <a:solidFill>
                  <a:srgbClr val="000000"/>
                </a:solidFill>
                <a:latin typeface="Arial"/>
                <a:cs typeface="Arial"/>
              </a:rPr>
              <a:t>agropecuárias,</a:t>
            </a:r>
            <a:r>
              <a:rPr sz="14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4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4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000000"/>
                </a:solidFill>
                <a:latin typeface="Arial"/>
                <a:cs typeface="Arial"/>
              </a:rPr>
              <a:t>serviços,</a:t>
            </a:r>
            <a:r>
              <a:rPr sz="14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000000"/>
                </a:solidFill>
                <a:latin typeface="Arial"/>
                <a:cs typeface="Arial"/>
              </a:rPr>
              <a:t>transferências</a:t>
            </a:r>
            <a:r>
              <a:rPr sz="14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000000"/>
                </a:solidFill>
                <a:latin typeface="Arial"/>
                <a:cs typeface="Arial"/>
              </a:rPr>
              <a:t>correntes</a:t>
            </a:r>
            <a:r>
              <a:rPr sz="14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400" spc="3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000000"/>
                </a:solidFill>
                <a:latin typeface="Arial"/>
                <a:cs typeface="Arial"/>
              </a:rPr>
              <a:t>outras</a:t>
            </a:r>
          </a:p>
          <a:p>
            <a:pPr marL="0" marR="0">
              <a:lnSpc>
                <a:spcPts val="1564"/>
              </a:lnSpc>
              <a:spcBef>
                <a:spcPts val="23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  <a:r>
              <a:rPr sz="14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também</a:t>
            </a:r>
            <a:r>
              <a:rPr sz="14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correntes,</a:t>
            </a:r>
            <a:r>
              <a:rPr sz="14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deduzidos: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997" y="2604315"/>
            <a:ext cx="7568707" cy="705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Arial"/>
                <a:cs typeface="Arial"/>
              </a:rPr>
              <a:t>c)</a:t>
            </a:r>
            <a:r>
              <a:rPr sz="14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14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Arial"/>
                <a:cs typeface="Arial"/>
              </a:rPr>
              <a:t>União,</a:t>
            </a:r>
            <a:r>
              <a:rPr sz="14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Arial"/>
                <a:cs typeface="Arial"/>
              </a:rPr>
              <a:t>nos</a:t>
            </a:r>
            <a:r>
              <a:rPr sz="14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Arial"/>
                <a:cs typeface="Arial"/>
              </a:rPr>
              <a:t>Estados</a:t>
            </a:r>
            <a:r>
              <a:rPr sz="14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4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Arial"/>
                <a:cs typeface="Arial"/>
              </a:rPr>
              <a:t>nos</a:t>
            </a:r>
            <a:r>
              <a:rPr sz="14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Arial"/>
                <a:cs typeface="Arial"/>
              </a:rPr>
              <a:t>Municípios,</a:t>
            </a:r>
            <a:r>
              <a:rPr sz="14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Arial"/>
                <a:cs typeface="Arial"/>
              </a:rPr>
              <a:t>contribuição</a:t>
            </a:r>
            <a:r>
              <a:rPr sz="14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4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Arial"/>
                <a:cs typeface="Arial"/>
              </a:rPr>
              <a:t>servidores</a:t>
            </a:r>
            <a:r>
              <a:rPr sz="14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sz="14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4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Arial"/>
                <a:cs typeface="Arial"/>
              </a:rPr>
              <a:t>custeio</a:t>
            </a:r>
            <a:r>
              <a:rPr sz="14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</a:p>
          <a:p>
            <a:pPr marL="0" marR="0">
              <a:lnSpc>
                <a:spcPts val="1564"/>
              </a:lnSpc>
              <a:spcBef>
                <a:spcPts val="23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seu</a:t>
            </a:r>
            <a:r>
              <a:rPr sz="1400" spc="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sistema</a:t>
            </a:r>
            <a:r>
              <a:rPr sz="1400" spc="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previdência</a:t>
            </a:r>
            <a:r>
              <a:rPr sz="1400" spc="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4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assistência</a:t>
            </a:r>
            <a:r>
              <a:rPr sz="1400" spc="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social</a:t>
            </a:r>
            <a:r>
              <a:rPr sz="1400" spc="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4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provenientes</a:t>
            </a: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compensação</a:t>
            </a:r>
          </a:p>
          <a:p>
            <a:pPr marL="0" marR="0">
              <a:lnSpc>
                <a:spcPts val="1564"/>
              </a:lnSpc>
              <a:spcBef>
                <a:spcPts val="28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financeira citada no § 9º do Art. 201 da Constituição.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997" y="3541562"/>
            <a:ext cx="7568756" cy="705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spc="16" dirty="0">
                <a:solidFill>
                  <a:srgbClr val="000000"/>
                </a:solidFill>
                <a:latin typeface="Arial"/>
                <a:cs typeface="Arial"/>
              </a:rPr>
              <a:t>§1º</a:t>
            </a:r>
            <a:r>
              <a:rPr sz="14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Arial"/>
                <a:cs typeface="Arial"/>
              </a:rPr>
              <a:t>Serão</a:t>
            </a:r>
            <a:r>
              <a:rPr sz="14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Arial"/>
                <a:cs typeface="Arial"/>
              </a:rPr>
              <a:t>computados</a:t>
            </a:r>
            <a:r>
              <a:rPr sz="14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4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Arial"/>
                <a:cs typeface="Arial"/>
              </a:rPr>
              <a:t>cálculo</a:t>
            </a:r>
            <a:r>
              <a:rPr sz="14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4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14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Arial"/>
                <a:cs typeface="Arial"/>
              </a:rPr>
              <a:t>corrente</a:t>
            </a:r>
            <a:r>
              <a:rPr sz="14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Arial"/>
                <a:cs typeface="Arial"/>
              </a:rPr>
              <a:t>líquida</a:t>
            </a:r>
            <a:r>
              <a:rPr sz="14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Arial"/>
                <a:cs typeface="Arial"/>
              </a:rPr>
              <a:t>os</a:t>
            </a:r>
            <a:r>
              <a:rPr sz="14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Arial"/>
                <a:cs typeface="Arial"/>
              </a:rPr>
              <a:t>valores</a:t>
            </a:r>
            <a:r>
              <a:rPr sz="14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Arial"/>
                <a:cs typeface="Arial"/>
              </a:rPr>
              <a:t>pagos</a:t>
            </a:r>
            <a:r>
              <a:rPr sz="14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Arial"/>
                <a:cs typeface="Arial"/>
              </a:rPr>
              <a:t>recebidos</a:t>
            </a:r>
          </a:p>
          <a:p>
            <a:pPr marL="0" marR="0">
              <a:lnSpc>
                <a:spcPts val="1564"/>
              </a:lnSpc>
              <a:spcBef>
                <a:spcPts val="23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decorrência</a:t>
            </a:r>
            <a:r>
              <a:rPr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Lei</a:t>
            </a:r>
            <a:r>
              <a:rPr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Complementar</a:t>
            </a:r>
            <a:r>
              <a:rPr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nº</a:t>
            </a:r>
            <a:r>
              <a:rPr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87,</a:t>
            </a:r>
            <a:r>
              <a:rPr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13</a:t>
            </a:r>
            <a:r>
              <a:rPr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setembro</a:t>
            </a:r>
            <a:r>
              <a:rPr sz="14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1996,</a:t>
            </a:r>
            <a:r>
              <a:rPr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fundo</a:t>
            </a:r>
            <a:r>
              <a:rPr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previsto</a:t>
            </a:r>
          </a:p>
          <a:p>
            <a:pPr marL="0" marR="0">
              <a:lnSpc>
                <a:spcPts val="1564"/>
              </a:lnSpc>
              <a:spcBef>
                <a:spcPts val="28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pelo art. 60 do Ato das Disposições Constitucionais Transitórias.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9997" y="4478809"/>
            <a:ext cx="7568614" cy="471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14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3º</a:t>
            </a:r>
            <a:r>
              <a:rPr sz="14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14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corrente</a:t>
            </a:r>
            <a:r>
              <a:rPr sz="14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líquida</a:t>
            </a:r>
            <a:r>
              <a:rPr sz="14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será</a:t>
            </a:r>
            <a:r>
              <a:rPr sz="14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apurada</a:t>
            </a:r>
            <a:r>
              <a:rPr sz="14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somando-se</a:t>
            </a:r>
            <a:r>
              <a:rPr sz="14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14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  <a:r>
              <a:rPr sz="14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arrecadadas</a:t>
            </a:r>
            <a:r>
              <a:rPr sz="14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4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mês</a:t>
            </a:r>
            <a:r>
              <a:rPr sz="14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</a:p>
          <a:p>
            <a:pPr marL="0" marR="0">
              <a:lnSpc>
                <a:spcPts val="1564"/>
              </a:lnSpc>
              <a:spcBef>
                <a:spcPts val="23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referência e nos onze anteriores, excluídas as duplicidades.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4230" y="230654"/>
            <a:ext cx="7180010" cy="980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QUADRO DE EVOLUÇÃO DA RECEITA</a:t>
            </a:r>
          </a:p>
          <a:p>
            <a:pPr marL="42100" marR="0">
              <a:lnSpc>
                <a:spcPts val="3351"/>
              </a:lnSpc>
              <a:spcBef>
                <a:spcPts val="668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CORRENTE LÍQUIDA POR EXERCÍCIO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38525" y="1679127"/>
            <a:ext cx="185137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35556" y="2495787"/>
            <a:ext cx="830163" cy="41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Exercício</a:t>
            </a:r>
          </a:p>
          <a:p>
            <a:pPr marL="169392" marR="0">
              <a:lnSpc>
                <a:spcPts val="1340"/>
              </a:lnSpc>
              <a:spcBef>
                <a:spcPts val="3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97427" y="2495787"/>
            <a:ext cx="53357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Valor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2803" y="2495787"/>
            <a:ext cx="829945" cy="41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Evolução</a:t>
            </a:r>
          </a:p>
          <a:p>
            <a:pPr marL="313410" marR="0">
              <a:lnSpc>
                <a:spcPts val="1340"/>
              </a:lnSpc>
              <a:spcBef>
                <a:spcPts val="3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00780" y="2705109"/>
            <a:ext cx="1127001" cy="1054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14.470.284,68</a:t>
            </a:r>
          </a:p>
          <a:p>
            <a:pPr marL="0" marR="0">
              <a:lnSpc>
                <a:spcPts val="1340"/>
              </a:lnSpc>
              <a:spcBef>
                <a:spcPts val="3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16.733.779,19</a:t>
            </a:r>
          </a:p>
          <a:p>
            <a:pPr marL="0" marR="0">
              <a:lnSpc>
                <a:spcPts val="1340"/>
              </a:lnSpc>
              <a:spcBef>
                <a:spcPts val="3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17.720.233,34</a:t>
            </a:r>
          </a:p>
          <a:p>
            <a:pPr marL="0" marR="0">
              <a:lnSpc>
                <a:spcPts val="1340"/>
              </a:lnSpc>
              <a:spcBef>
                <a:spcPts val="3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22.829.359,24</a:t>
            </a:r>
          </a:p>
          <a:p>
            <a:pPr marL="0" marR="0">
              <a:lnSpc>
                <a:spcPts val="1340"/>
              </a:lnSpc>
              <a:spcBef>
                <a:spcPts val="3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27.248.406,06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04949" y="2916564"/>
            <a:ext cx="49143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2020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43194" y="2916564"/>
            <a:ext cx="669280" cy="842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15,64%</a:t>
            </a:r>
          </a:p>
          <a:p>
            <a:pPr marL="42367" marR="0">
              <a:lnSpc>
                <a:spcPts val="1340"/>
              </a:lnSpc>
              <a:spcBef>
                <a:spcPts val="3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5,90%</a:t>
            </a:r>
          </a:p>
          <a:p>
            <a:pPr marL="0" marR="0">
              <a:lnSpc>
                <a:spcPts val="1340"/>
              </a:lnSpc>
              <a:spcBef>
                <a:spcPts val="3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28,83%</a:t>
            </a:r>
          </a:p>
          <a:p>
            <a:pPr marL="0" marR="0">
              <a:lnSpc>
                <a:spcPts val="1340"/>
              </a:lnSpc>
              <a:spcBef>
                <a:spcPts val="3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19,36%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04949" y="3128019"/>
            <a:ext cx="49143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2021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04949" y="3339474"/>
            <a:ext cx="49143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2022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04949" y="3550929"/>
            <a:ext cx="49143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2417" y="230654"/>
            <a:ext cx="7243636" cy="980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GRÁFICO DE EVOLUÇÃO DA RECEITA</a:t>
            </a:r>
          </a:p>
          <a:p>
            <a:pPr marL="73914" marR="0">
              <a:lnSpc>
                <a:spcPts val="3351"/>
              </a:lnSpc>
              <a:spcBef>
                <a:spcPts val="668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CORRENTE LÍQUIDA POR EXERCÍCIO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38525" y="1679127"/>
            <a:ext cx="185137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87" y="0"/>
            <a:ext cx="7770812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9380" y="230654"/>
            <a:ext cx="5549709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EXECUÇÃO ORÇAMENTÁRIA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38464" y="714475"/>
            <a:ext cx="345150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Lei Complementar nº 101/2000, Art. 52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1103702"/>
            <a:ext cx="7568263" cy="409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LRF,</a:t>
            </a:r>
            <a:r>
              <a:rPr sz="12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12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52</a:t>
            </a:r>
            <a:r>
              <a:rPr sz="12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200" spc="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2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relatório</a:t>
            </a:r>
            <a:r>
              <a:rPr sz="12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200" spc="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2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2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refere</a:t>
            </a:r>
            <a:r>
              <a:rPr sz="12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200" spc="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1200" spc="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3º</a:t>
            </a:r>
            <a:r>
              <a:rPr sz="12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2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12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165</a:t>
            </a:r>
            <a:r>
              <a:rPr sz="12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2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Constituição</a:t>
            </a:r>
            <a:r>
              <a:rPr sz="12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abrangerá</a:t>
            </a:r>
            <a:r>
              <a:rPr sz="12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todos</a:t>
            </a:r>
            <a:r>
              <a:rPr sz="12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os</a:t>
            </a:r>
            <a:r>
              <a:rPr sz="12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Poderes</a:t>
            </a:r>
            <a:r>
              <a:rPr sz="12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200" spc="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</a:p>
          <a:p>
            <a:pPr marL="0" marR="0">
              <a:lnSpc>
                <a:spcPts val="1340"/>
              </a:lnSpc>
              <a:spcBef>
                <a:spcPts val="29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Ministério Público, será publicado até trinta dias após o encerramento de cada bimestre e composto de: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997" y="1706228"/>
            <a:ext cx="7530666" cy="610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I - balanço orçamentário, que especificará, por categoria econômica, as:</a:t>
            </a:r>
          </a:p>
          <a:p>
            <a:pPr marL="0" marR="0">
              <a:lnSpc>
                <a:spcPts val="1340"/>
              </a:lnSpc>
              <a:spcBef>
                <a:spcPts val="29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a) receitas por fonte, informando as realizadas e a realizar, bem como a previsão atualizada;</a:t>
            </a:r>
          </a:p>
          <a:p>
            <a:pPr marL="0" marR="0">
              <a:lnSpc>
                <a:spcPts val="1340"/>
              </a:lnSpc>
              <a:spcBef>
                <a:spcPts val="29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b) despesas por grupo de natureza, discriminando a dotação para o exercício, a despesa liquidada e o saldo;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997" y="2509580"/>
            <a:ext cx="264274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II - demonstrativos da execução das: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9997" y="2710417"/>
            <a:ext cx="7568404" cy="1614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11" dirty="0">
                <a:solidFill>
                  <a:srgbClr val="000000"/>
                </a:solidFill>
                <a:latin typeface="Arial"/>
                <a:cs typeface="Arial"/>
              </a:rPr>
              <a:t>a)</a:t>
            </a:r>
            <a:r>
              <a:rPr sz="12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Arial"/>
                <a:cs typeface="Arial"/>
              </a:rPr>
              <a:t>receitas,</a:t>
            </a:r>
            <a:r>
              <a:rPr sz="12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Arial"/>
                <a:cs typeface="Arial"/>
              </a:rPr>
              <a:t>por</a:t>
            </a:r>
            <a:r>
              <a:rPr sz="12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Arial"/>
                <a:cs typeface="Arial"/>
              </a:rPr>
              <a:t>categoria</a:t>
            </a:r>
            <a:r>
              <a:rPr sz="12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Arial"/>
                <a:cs typeface="Arial"/>
              </a:rPr>
              <a:t>econômica</a:t>
            </a:r>
            <a:r>
              <a:rPr sz="12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2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Arial"/>
                <a:cs typeface="Arial"/>
              </a:rPr>
              <a:t>fonte,</a:t>
            </a:r>
            <a:r>
              <a:rPr sz="12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Arial"/>
                <a:cs typeface="Arial"/>
              </a:rPr>
              <a:t>especificando</a:t>
            </a:r>
            <a:r>
              <a:rPr sz="12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2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Arial"/>
                <a:cs typeface="Arial"/>
              </a:rPr>
              <a:t>previsão</a:t>
            </a:r>
            <a:r>
              <a:rPr sz="12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Arial"/>
                <a:cs typeface="Arial"/>
              </a:rPr>
              <a:t>inicial,</a:t>
            </a:r>
            <a:r>
              <a:rPr sz="12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2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Arial"/>
                <a:cs typeface="Arial"/>
              </a:rPr>
              <a:t>previsão</a:t>
            </a:r>
            <a:r>
              <a:rPr sz="12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Arial"/>
                <a:cs typeface="Arial"/>
              </a:rPr>
              <a:t>atualizada</a:t>
            </a:r>
            <a:r>
              <a:rPr sz="12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sz="12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</a:p>
          <a:p>
            <a:pPr marL="0" marR="0">
              <a:lnSpc>
                <a:spcPts val="1340"/>
              </a:lnSpc>
              <a:spcBef>
                <a:spcPts val="29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exercício, a receita realizada no bimestre, a realizada no exercício e a previsão a realizar;</a:t>
            </a:r>
          </a:p>
          <a:p>
            <a:pPr marL="0" marR="0">
              <a:lnSpc>
                <a:spcPts val="1340"/>
              </a:lnSpc>
              <a:spcBef>
                <a:spcPts val="290"/>
              </a:spcBef>
              <a:spcAft>
                <a:spcPts val="0"/>
              </a:spcAft>
            </a:pPr>
            <a:r>
              <a:rPr sz="1200" spc="25" dirty="0">
                <a:solidFill>
                  <a:srgbClr val="000000"/>
                </a:solidFill>
                <a:latin typeface="Arial"/>
                <a:cs typeface="Arial"/>
              </a:rPr>
              <a:t>b)</a:t>
            </a:r>
            <a:r>
              <a:rPr sz="1200" spc="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Arial"/>
                <a:cs typeface="Arial"/>
              </a:rPr>
              <a:t>despesas,</a:t>
            </a:r>
            <a:r>
              <a:rPr sz="1200" spc="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Arial"/>
                <a:cs typeface="Arial"/>
              </a:rPr>
              <a:t>por</a:t>
            </a:r>
            <a:r>
              <a:rPr sz="1200" spc="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Arial"/>
                <a:cs typeface="Arial"/>
              </a:rPr>
              <a:t>categoria</a:t>
            </a:r>
            <a:r>
              <a:rPr sz="12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Arial"/>
                <a:cs typeface="Arial"/>
              </a:rPr>
              <a:t>econômica</a:t>
            </a:r>
            <a:r>
              <a:rPr sz="12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200" spc="1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Arial"/>
                <a:cs typeface="Arial"/>
              </a:rPr>
              <a:t>grupo</a:t>
            </a:r>
            <a:r>
              <a:rPr sz="12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200" spc="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Arial"/>
                <a:cs typeface="Arial"/>
              </a:rPr>
              <a:t>natureza</a:t>
            </a:r>
            <a:r>
              <a:rPr sz="12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200" spc="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Arial"/>
                <a:cs typeface="Arial"/>
              </a:rPr>
              <a:t>despesa,</a:t>
            </a:r>
            <a:r>
              <a:rPr sz="1200" spc="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Arial"/>
                <a:cs typeface="Arial"/>
              </a:rPr>
              <a:t>discriminando</a:t>
            </a:r>
            <a:r>
              <a:rPr sz="12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Arial"/>
                <a:cs typeface="Arial"/>
              </a:rPr>
              <a:t>dotação</a:t>
            </a:r>
            <a:r>
              <a:rPr sz="12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Arial"/>
                <a:cs typeface="Arial"/>
              </a:rPr>
              <a:t>inicial,</a:t>
            </a:r>
          </a:p>
          <a:p>
            <a:pPr marL="0" marR="0">
              <a:lnSpc>
                <a:spcPts val="1340"/>
              </a:lnSpc>
              <a:spcBef>
                <a:spcPts val="29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dotação para o exercício, despesas empenhada e liquidada, no bimestre e no exercício;</a:t>
            </a:r>
          </a:p>
          <a:p>
            <a:pPr marL="0" marR="0">
              <a:lnSpc>
                <a:spcPts val="1340"/>
              </a:lnSpc>
              <a:spcBef>
                <a:spcPts val="29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c) despesas, por função e subfunção.</a:t>
            </a:r>
          </a:p>
          <a:p>
            <a:pPr marL="0" marR="0">
              <a:lnSpc>
                <a:spcPts val="1340"/>
              </a:lnSpc>
              <a:spcBef>
                <a:spcPts val="2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1º</a:t>
            </a:r>
            <a:r>
              <a:rPr sz="12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Os</a:t>
            </a:r>
            <a:r>
              <a:rPr sz="12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valores</a:t>
            </a:r>
            <a:r>
              <a:rPr sz="12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referentes</a:t>
            </a:r>
            <a:r>
              <a:rPr sz="12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ao</a:t>
            </a:r>
            <a:r>
              <a:rPr sz="12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refinanciamento</a:t>
            </a:r>
            <a:r>
              <a:rPr sz="12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2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dívida</a:t>
            </a:r>
            <a:r>
              <a:rPr sz="12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mobiliária</a:t>
            </a:r>
            <a:r>
              <a:rPr sz="12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constarão</a:t>
            </a:r>
            <a:r>
              <a:rPr sz="12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destacadamente</a:t>
            </a:r>
            <a:r>
              <a:rPr sz="12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nas</a:t>
            </a:r>
            <a:r>
              <a:rPr sz="12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  <a:r>
              <a:rPr sz="12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1340"/>
              </a:lnSpc>
              <a:spcBef>
                <a:spcPts val="29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operações de crédito e nas despesas com amortização da dívida.</a:t>
            </a:r>
          </a:p>
          <a:p>
            <a:pPr marL="0" marR="0">
              <a:lnSpc>
                <a:spcPts val="1340"/>
              </a:lnSpc>
              <a:spcBef>
                <a:spcPts val="29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§ 2º O descumprimento do prazo previsto neste artigo sujeita o ente às sanções previstas no § 2º do Art. 51.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3324" y="227093"/>
            <a:ext cx="7461817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EXECUÇÃO ORÇAMENTÁRIA DA 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95405" y="978396"/>
            <a:ext cx="2671441" cy="359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2013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RECEITAS REALIZADAS</a:t>
            </a:r>
          </a:p>
          <a:p>
            <a:pPr marL="0" marR="0">
              <a:lnSpc>
                <a:spcPts val="1049"/>
              </a:lnSpc>
              <a:spcBef>
                <a:spcPts val="48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NO PERÍODO (b)</a:t>
            </a:r>
            <a:r>
              <a:rPr sz="950" b="1" spc="32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ATÉ O</a:t>
            </a:r>
            <a:r>
              <a:rPr sz="950" b="1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PERÍODO (c)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78683" y="1000773"/>
            <a:ext cx="1571125" cy="314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PREVISÃO ATUALIZADA</a:t>
            </a:r>
          </a:p>
          <a:p>
            <a:pPr marL="636409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(a)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64234" y="1072363"/>
            <a:ext cx="755746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8950" y="1336358"/>
            <a:ext cx="3076702" cy="456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347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RECEITAS CORRENTES</a:t>
            </a:r>
          </a:p>
          <a:p>
            <a:pPr marL="132694" marR="0">
              <a:lnSpc>
                <a:spcPts val="1049"/>
              </a:lnSpc>
              <a:spcBef>
                <a:spcPts val="114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IMPOSTOS, TAXAS E</a:t>
            </a:r>
            <a:r>
              <a:rPr sz="95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CONTRIBUIÇÕES DE MELH</a:t>
            </a:r>
          </a:p>
          <a:p>
            <a:pPr marL="0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ORIA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61282" y="1336358"/>
            <a:ext cx="915512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23.042.610,00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09031" y="1336358"/>
            <a:ext cx="849147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7.816.915,58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90448" y="1336358"/>
            <a:ext cx="849147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7.816.915,58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27627" y="1549476"/>
            <a:ext cx="849147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1.192.946,00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08548" y="1549476"/>
            <a:ext cx="749628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225.368,26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89953" y="1549476"/>
            <a:ext cx="749628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225.368,26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1644" y="1764259"/>
            <a:ext cx="1664180" cy="4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RECEITA PATRIMONIAL</a:t>
            </a:r>
          </a:p>
          <a:p>
            <a:pPr marL="0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RECEITA AGROPECUÁRIA</a:t>
            </a:r>
          </a:p>
          <a:p>
            <a:pPr marL="0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RECEITA INDUSTRIAL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027131" y="1764259"/>
            <a:ext cx="749628" cy="4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434.169,00</a:t>
            </a:r>
          </a:p>
          <a:p>
            <a:pPr marL="66345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89.908,00</a:t>
            </a:r>
          </a:p>
          <a:p>
            <a:pPr marL="364896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08548" y="1764259"/>
            <a:ext cx="749628" cy="4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265.579,72</a:t>
            </a:r>
          </a:p>
          <a:p>
            <a:pPr marL="132689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1.061,39</a:t>
            </a:r>
          </a:p>
          <a:p>
            <a:pPr marL="364883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989953" y="1764259"/>
            <a:ext cx="749628" cy="4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265.579,72</a:t>
            </a:r>
          </a:p>
          <a:p>
            <a:pPr marL="132689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1.061,39</a:t>
            </a:r>
          </a:p>
          <a:p>
            <a:pPr marL="364896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21644" y="2193823"/>
            <a:ext cx="1518360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RECEITA DE SERVIÇOS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861282" y="2193823"/>
            <a:ext cx="915512" cy="602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194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35.064,00</a:t>
            </a:r>
          </a:p>
          <a:p>
            <a:pPr marL="0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20.823.445,00</a:t>
            </a:r>
          </a:p>
          <a:p>
            <a:pPr marL="165849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351.482,00</a:t>
            </a:r>
          </a:p>
          <a:p>
            <a:pPr marL="530745" marR="0">
              <a:lnSpc>
                <a:spcPts val="1049"/>
              </a:lnSpc>
              <a:spcBef>
                <a:spcPts val="9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09031" y="2193823"/>
            <a:ext cx="849147" cy="744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206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6.088,45</a:t>
            </a:r>
          </a:p>
          <a:p>
            <a:pPr marL="0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7.270.345,24</a:t>
            </a:r>
          </a:p>
          <a:p>
            <a:pPr marL="165861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10.763,48</a:t>
            </a:r>
          </a:p>
          <a:p>
            <a:pPr marL="165861" marR="0">
              <a:lnSpc>
                <a:spcPts val="1049"/>
              </a:lnSpc>
              <a:spcBef>
                <a:spcPts val="9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16.250,00</a:t>
            </a:r>
          </a:p>
          <a:p>
            <a:pPr marL="464401" marR="0">
              <a:lnSpc>
                <a:spcPts val="1049"/>
              </a:lnSpc>
              <a:spcBef>
                <a:spcPts val="114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890448" y="2193823"/>
            <a:ext cx="849147" cy="744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194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6.088,45</a:t>
            </a:r>
          </a:p>
          <a:p>
            <a:pPr marL="0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7.270.345,24</a:t>
            </a:r>
          </a:p>
          <a:p>
            <a:pPr marL="165849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10.763,48</a:t>
            </a:r>
          </a:p>
          <a:p>
            <a:pPr marL="165849" marR="0">
              <a:lnSpc>
                <a:spcPts val="1049"/>
              </a:lnSpc>
              <a:spcBef>
                <a:spcPts val="9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16.250,00</a:t>
            </a:r>
          </a:p>
          <a:p>
            <a:pPr marL="464401" marR="0">
              <a:lnSpc>
                <a:spcPts val="1049"/>
              </a:lnSpc>
              <a:spcBef>
                <a:spcPts val="114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88950" y="2337003"/>
            <a:ext cx="3069520" cy="1604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694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TRANSFERÊNCIAS CORRENTES</a:t>
            </a:r>
          </a:p>
          <a:p>
            <a:pPr marL="132694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OUTRAS RECEITAS CORRENTES</a:t>
            </a:r>
          </a:p>
          <a:p>
            <a:pPr marL="66347" marR="0">
              <a:lnSpc>
                <a:spcPts val="1049"/>
              </a:lnSpc>
              <a:spcBef>
                <a:spcPts val="9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RECEITAS DE CAPITAL</a:t>
            </a:r>
          </a:p>
          <a:p>
            <a:pPr marL="132694" marR="0">
              <a:lnSpc>
                <a:spcPts val="1049"/>
              </a:lnSpc>
              <a:spcBef>
                <a:spcPts val="64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OPERAÇÕES DE CRÉDITO</a:t>
            </a:r>
          </a:p>
          <a:p>
            <a:pPr marL="132694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ALIENAÇÃO DE BENS</a:t>
            </a:r>
          </a:p>
          <a:p>
            <a:pPr marL="132694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AMORTIZAÇÕES DE EMPRÉSTIMOS</a:t>
            </a:r>
          </a:p>
          <a:p>
            <a:pPr marL="132694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TRANSFERÊNCIAS DE CAPITAL</a:t>
            </a:r>
          </a:p>
          <a:p>
            <a:pPr marL="132694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OUTRAS RECEITAS DE CAPITAL</a:t>
            </a:r>
          </a:p>
          <a:p>
            <a:pPr marL="0" marR="0">
              <a:lnSpc>
                <a:spcPts val="1049"/>
              </a:lnSpc>
              <a:spcBef>
                <a:spcPts val="14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RECEITAS (INTRA-ORÇAMENTÁRIAS) (II)</a:t>
            </a:r>
          </a:p>
          <a:p>
            <a:pPr marL="0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OPERAÇÕES DE CRÉDITO/REFINANCIAMENTO (IV</a:t>
            </a:r>
          </a:p>
          <a:p>
            <a:pPr marL="0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392028" y="2766568"/>
            <a:ext cx="384649" cy="889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049"/>
              </a:lnSpc>
              <a:spcBef>
                <a:spcPts val="7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049"/>
              </a:lnSpc>
              <a:spcBef>
                <a:spcPts val="9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74893" y="2909761"/>
            <a:ext cx="683263" cy="314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16.250,00</a:t>
            </a:r>
          </a:p>
          <a:p>
            <a:pPr marL="298539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056298" y="2909761"/>
            <a:ext cx="683263" cy="314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16.250,00</a:t>
            </a:r>
          </a:p>
          <a:p>
            <a:pPr marL="298551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873432" y="3196133"/>
            <a:ext cx="384649" cy="459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049"/>
              </a:lnSpc>
              <a:spcBef>
                <a:spcPts val="9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354849" y="3196133"/>
            <a:ext cx="384649" cy="459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049"/>
              </a:lnSpc>
              <a:spcBef>
                <a:spcPts val="127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049"/>
              </a:lnSpc>
              <a:spcBef>
                <a:spcPts val="9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392028" y="3698964"/>
            <a:ext cx="384649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873432" y="3698964"/>
            <a:ext cx="384649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354849" y="3698964"/>
            <a:ext cx="384649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88950" y="3922687"/>
            <a:ext cx="2227774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TOTAL DAS RECEITAS (V) = (III + IV)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861282" y="3922687"/>
            <a:ext cx="915512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23.042.610,00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09031" y="3922687"/>
            <a:ext cx="849147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7.833.165,58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890448" y="3922687"/>
            <a:ext cx="849147" cy="17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9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000000"/>
                </a:solidFill>
                <a:latin typeface="Arial"/>
                <a:cs typeface="Arial"/>
              </a:rPr>
              <a:t>7.833.165,58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5985" y="219982"/>
            <a:ext cx="653648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EXECUÇÃO ORÇAMENTÁRIA DA 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751994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1257887"/>
            <a:ext cx="5636999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Quadro de Execução das Despesas do Anexo 01 da RREO (Resumido com Despesa Liquidada):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63528" y="1440640"/>
            <a:ext cx="2642781" cy="380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2554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DESPESA LIQUIDADA</a:t>
            </a:r>
          </a:p>
          <a:p>
            <a:pPr marL="0" marR="0">
              <a:lnSpc>
                <a:spcPts val="1117"/>
              </a:lnSpc>
              <a:spcBef>
                <a:spcPts val="45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NO PERÍODO</a:t>
            </a:r>
            <a:r>
              <a:rPr sz="1000" b="1" spc="34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ATÉ O PERÍODO (h)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83623" y="1464453"/>
            <a:ext cx="1161162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388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DOTAÇÃO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ATUALIZADA (e)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9522" y="1540653"/>
            <a:ext cx="1974760" cy="916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719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DESPESAS</a:t>
            </a:r>
          </a:p>
          <a:p>
            <a:pPr marL="0" marR="0">
              <a:lnSpc>
                <a:spcPts val="1117"/>
              </a:lnSpc>
              <a:spcBef>
                <a:spcPts val="108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Pessoal e Encargos Sociais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Juros e Encargos da Dívida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Outras Despesas Correntes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Investimentos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11841" y="1819862"/>
            <a:ext cx="96456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10.463.840,00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63756" y="1819862"/>
            <a:ext cx="893936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3.356.088,52</a:t>
            </a:r>
          </a:p>
          <a:p>
            <a:pPr marL="494284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45046" y="1819862"/>
            <a:ext cx="893936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3.356.088,52</a:t>
            </a:r>
          </a:p>
          <a:p>
            <a:pPr marL="494284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11841" y="1972262"/>
            <a:ext cx="964567" cy="637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42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50.000,00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12.063.149,92</a:t>
            </a:r>
          </a:p>
          <a:p>
            <a:pPr marL="7061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1.922.167,00</a:t>
            </a:r>
          </a:p>
          <a:p>
            <a:pPr marL="317754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1.860,00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63756" y="2124662"/>
            <a:ext cx="893936" cy="484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4.097.418,36</a:t>
            </a:r>
          </a:p>
          <a:p>
            <a:pPr marL="105918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287.983,21</a:t>
            </a:r>
          </a:p>
          <a:p>
            <a:pPr marL="494284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45046" y="2124662"/>
            <a:ext cx="893936" cy="484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4.097.418,36</a:t>
            </a:r>
          </a:p>
          <a:p>
            <a:pPr marL="105918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287.983,21</a:t>
            </a:r>
          </a:p>
          <a:p>
            <a:pPr marL="494284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9522" y="2429462"/>
            <a:ext cx="139458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Inversões Financeiras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9522" y="2581862"/>
            <a:ext cx="1429912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Amortização da Dívida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811841" y="2581862"/>
            <a:ext cx="964567" cy="1113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181.000,00</a:t>
            </a:r>
          </a:p>
          <a:p>
            <a:pPr marL="317754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6.180,00</a:t>
            </a:r>
          </a:p>
          <a:p>
            <a:pPr marL="564896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24.688.196,92</a:t>
            </a:r>
          </a:p>
          <a:p>
            <a:pPr marL="564896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117"/>
              </a:lnSpc>
              <a:spcBef>
                <a:spcPts val="1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24.688.196,92</a:t>
            </a:r>
          </a:p>
          <a:p>
            <a:pPr marL="564896" marR="0">
              <a:lnSpc>
                <a:spcPts val="1117"/>
              </a:lnSpc>
              <a:spcBef>
                <a:spcPts val="1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363756" y="2581862"/>
            <a:ext cx="893936" cy="1113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17.511,32</a:t>
            </a:r>
          </a:p>
          <a:p>
            <a:pPr marL="494284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494284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7.759.001,41</a:t>
            </a:r>
          </a:p>
          <a:p>
            <a:pPr marL="494284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117"/>
              </a:lnSpc>
              <a:spcBef>
                <a:spcPts val="1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7.759.001,41</a:t>
            </a:r>
          </a:p>
          <a:p>
            <a:pPr marL="494284" marR="0">
              <a:lnSpc>
                <a:spcPts val="1117"/>
              </a:lnSpc>
              <a:spcBef>
                <a:spcPts val="1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021576" y="2581862"/>
            <a:ext cx="717388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17.511,32</a:t>
            </a:r>
          </a:p>
          <a:p>
            <a:pPr marL="317754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89522" y="2734262"/>
            <a:ext cx="2728595" cy="96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RESERVA DE CONTINGÊNCIA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DESPESAS (INTRA-ORÇAMENTÁRIAS) (IX)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SUBTOTAL DAS DESPESAS (X) = (VIII + IX)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SUPERÁVIT (XIII)</a:t>
            </a:r>
          </a:p>
          <a:p>
            <a:pPr marL="0" marR="0">
              <a:lnSpc>
                <a:spcPts val="1117"/>
              </a:lnSpc>
              <a:spcBef>
                <a:spcPts val="1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TOTAL (XIV) = (XII + XIII)</a:t>
            </a:r>
          </a:p>
          <a:p>
            <a:pPr marL="0" marR="0">
              <a:lnSpc>
                <a:spcPts val="1117"/>
              </a:lnSpc>
              <a:spcBef>
                <a:spcPts val="1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RESERVA DO RPPS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339330" y="2886662"/>
            <a:ext cx="399578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845046" y="3039062"/>
            <a:ext cx="893936" cy="656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7.759.001,41</a:t>
            </a:r>
          </a:p>
          <a:p>
            <a:pPr marL="17653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74.164,17</a:t>
            </a:r>
          </a:p>
          <a:p>
            <a:pPr marL="0" marR="0">
              <a:lnSpc>
                <a:spcPts val="1117"/>
              </a:lnSpc>
              <a:spcBef>
                <a:spcPts val="1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7.833.165,58</a:t>
            </a:r>
          </a:p>
          <a:p>
            <a:pPr marL="494284" marR="0">
              <a:lnSpc>
                <a:spcPts val="1117"/>
              </a:lnSpc>
              <a:spcBef>
                <a:spcPts val="1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5964" y="219982"/>
            <a:ext cx="5656529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COMPARATIVO RECEITA x 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80105" y="746573"/>
            <a:ext cx="1568214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522" y="1222854"/>
            <a:ext cx="2862681" cy="1360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2623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Descrição</a:t>
            </a: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Receitas Correntes Arrecadadas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Receitas de Capital Arrecadadas</a:t>
            </a:r>
          </a:p>
          <a:p>
            <a:pPr marL="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Receitas Correntes Intra Orçamentárias</a:t>
            </a:r>
          </a:p>
          <a:p>
            <a:pPr marL="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Receitas de Capital Intra Orçamentárias</a:t>
            </a:r>
          </a:p>
          <a:p>
            <a:pPr marL="0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Total das Receitas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49036" y="1222854"/>
            <a:ext cx="53357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Valor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59626" y="1451225"/>
            <a:ext cx="1279268" cy="66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R$ 7.816.915,58</a:t>
            </a:r>
          </a:p>
          <a:p>
            <a:pPr marL="211836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R$ 16.250,00</a:t>
            </a:r>
          </a:p>
          <a:p>
            <a:pPr marL="59314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R$ 0,00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52767" y="2142740"/>
            <a:ext cx="68612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R$ 0,00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59626" y="2375379"/>
            <a:ext cx="127926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R$ 7.833.165,58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9522" y="2841342"/>
            <a:ext cx="2363470" cy="43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2623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Descrição</a:t>
            </a: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Despesas Correntes Liquidadas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49036" y="2841342"/>
            <a:ext cx="53357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Valor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59626" y="3069713"/>
            <a:ext cx="1279268" cy="66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R$ 7.453.506,88</a:t>
            </a:r>
          </a:p>
          <a:p>
            <a:pPr marL="127101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R$ 305.494,53</a:t>
            </a:r>
          </a:p>
          <a:p>
            <a:pPr marL="59314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9522" y="3300218"/>
            <a:ext cx="2947415" cy="902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Despesas de Capital Liquidadas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Despesas Correntes Intra Orçamentárias</a:t>
            </a:r>
          </a:p>
          <a:p>
            <a:pPr marL="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Despesas de Capital Intra Orçamentárias</a:t>
            </a:r>
          </a:p>
          <a:p>
            <a:pPr marL="0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Total das Despesas Liquidadas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52767" y="3761228"/>
            <a:ext cx="68612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R$ 0,00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59626" y="3993867"/>
            <a:ext cx="127926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R$ 7.759.001,41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59253" y="230654"/>
            <a:ext cx="3009899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COMPARATIVO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1164973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87" y="0"/>
            <a:ext cx="7770812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6499" y="230654"/>
            <a:ext cx="7455405" cy="980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APLICAÇÃO DE RECURSOS EM AÇÕES</a:t>
            </a:r>
          </a:p>
          <a:p>
            <a:pPr marL="412432" marR="0">
              <a:lnSpc>
                <a:spcPts val="3351"/>
              </a:lnSpc>
              <a:spcBef>
                <a:spcPts val="668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E SERVIÇOS PÚBLICOS DE SAÚDE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8526" y="1683193"/>
            <a:ext cx="5491381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ADCT, Art. 77, III e Emenda Constitucional n°29 de 13/09/2000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2578581"/>
            <a:ext cx="7568314" cy="501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EC</a:t>
            </a:r>
            <a:r>
              <a:rPr sz="1500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29/2000,</a:t>
            </a:r>
            <a:r>
              <a:rPr sz="1500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1500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7º</a:t>
            </a:r>
            <a:r>
              <a:rPr sz="1500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500" spc="2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2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Ato</a:t>
            </a:r>
            <a:r>
              <a:rPr sz="1500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das</a:t>
            </a:r>
            <a:r>
              <a:rPr sz="1500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Disposições</a:t>
            </a:r>
            <a:r>
              <a:rPr sz="1500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Constitucionais</a:t>
            </a:r>
            <a:r>
              <a:rPr sz="1500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Transitórias</a:t>
            </a:r>
            <a:r>
              <a:rPr sz="1500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passa</a:t>
            </a:r>
            <a:r>
              <a:rPr sz="1500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0" marR="0">
              <a:lnSpc>
                <a:spcPts val="1675"/>
              </a:lnSpc>
              <a:spcBef>
                <a:spcPts val="30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vigorar acrescido do seguinte Art. 77: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997" y="3331716"/>
            <a:ext cx="7568506" cy="753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30" dirty="0">
                <a:solidFill>
                  <a:srgbClr val="000000"/>
                </a:solidFill>
                <a:latin typeface="Arial"/>
                <a:cs typeface="Arial"/>
              </a:rPr>
              <a:t>"III</a:t>
            </a:r>
            <a:r>
              <a:rPr sz="15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500" spc="1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5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00000"/>
                </a:solidFill>
                <a:latin typeface="Arial"/>
                <a:cs typeface="Arial"/>
              </a:rPr>
              <a:t>caso</a:t>
            </a:r>
            <a:r>
              <a:rPr sz="15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5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00000"/>
                </a:solidFill>
                <a:latin typeface="Arial"/>
                <a:cs typeface="Arial"/>
              </a:rPr>
              <a:t>Municípios</a:t>
            </a:r>
            <a:r>
              <a:rPr sz="15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1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00000"/>
                </a:solidFill>
                <a:latin typeface="Arial"/>
                <a:cs typeface="Arial"/>
              </a:rPr>
              <a:t>Distrito</a:t>
            </a:r>
            <a:r>
              <a:rPr sz="15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00000"/>
                </a:solidFill>
                <a:latin typeface="Arial"/>
                <a:cs typeface="Arial"/>
              </a:rPr>
              <a:t>Federal,</a:t>
            </a:r>
            <a:r>
              <a:rPr sz="15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00000"/>
                </a:solidFill>
                <a:latin typeface="Arial"/>
                <a:cs typeface="Arial"/>
              </a:rPr>
              <a:t>quinze</a:t>
            </a:r>
            <a:r>
              <a:rPr sz="15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00000"/>
                </a:solidFill>
                <a:latin typeface="Arial"/>
                <a:cs typeface="Arial"/>
              </a:rPr>
              <a:t>por</a:t>
            </a:r>
            <a:r>
              <a:rPr sz="15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00000"/>
                </a:solidFill>
                <a:latin typeface="Arial"/>
                <a:cs typeface="Arial"/>
              </a:rPr>
              <a:t>cento</a:t>
            </a:r>
            <a:r>
              <a:rPr sz="15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00000"/>
                </a:solidFill>
                <a:latin typeface="Arial"/>
                <a:cs typeface="Arial"/>
              </a:rPr>
              <a:t>produto</a:t>
            </a:r>
            <a:r>
              <a:rPr sz="15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arrecadação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1" dirty="0">
                <a:solidFill>
                  <a:srgbClr val="000000"/>
                </a:solidFill>
                <a:latin typeface="Arial"/>
                <a:cs typeface="Arial"/>
              </a:rPr>
              <a:t>impostos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1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1" dirty="0">
                <a:solidFill>
                  <a:srgbClr val="000000"/>
                </a:solidFill>
                <a:latin typeface="Arial"/>
                <a:cs typeface="Arial"/>
              </a:rPr>
              <a:t>refere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1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156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recursos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1" dirty="0">
                <a:solidFill>
                  <a:srgbClr val="000000"/>
                </a:solidFill>
                <a:latin typeface="Arial"/>
                <a:cs typeface="Arial"/>
              </a:rPr>
              <a:t>tratam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os</a:t>
            </a:r>
          </a:p>
          <a:p>
            <a:pPr marL="0" marR="0">
              <a:lnSpc>
                <a:spcPts val="1675"/>
              </a:lnSpc>
              <a:spcBef>
                <a:spcPts val="25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Art´s. 158 e 159, inciso I, alínea b e § 3º."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87" y="0"/>
            <a:ext cx="7770812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41499" y="230654"/>
            <a:ext cx="3645346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EXIGÊNCIA LEGAL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4056" y="1166328"/>
            <a:ext cx="5400276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Lei Complementar n°101, de 04 de Maio de 2000, Art. 9°, § 4°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1565972"/>
            <a:ext cx="7568719" cy="150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1500" b="1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0000"/>
                </a:solidFill>
                <a:latin typeface="Arial"/>
                <a:cs typeface="Arial"/>
              </a:rPr>
              <a:t>9º</a:t>
            </a:r>
            <a:r>
              <a:rPr sz="1500" b="1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500" spc="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5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verificado,</a:t>
            </a:r>
            <a:r>
              <a:rPr sz="15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ao</a:t>
            </a:r>
            <a:r>
              <a:rPr sz="15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final</a:t>
            </a:r>
            <a:r>
              <a:rPr sz="15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um</a:t>
            </a:r>
            <a:r>
              <a:rPr sz="15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bimestre,</a:t>
            </a:r>
            <a:r>
              <a:rPr sz="15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5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realização</a:t>
            </a:r>
            <a:r>
              <a:rPr sz="15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5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15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poderá</a:t>
            </a:r>
            <a:r>
              <a:rPr sz="15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</a:p>
          <a:p>
            <a:pPr marL="0" marR="0">
              <a:lnSpc>
                <a:spcPts val="1675"/>
              </a:lnSpc>
              <a:spcBef>
                <a:spcPts val="309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comportar o cumprimento das metas de resultado primário ou nominal estabelecidas no</a:t>
            </a:r>
          </a:p>
          <a:p>
            <a:pPr marL="0" marR="0">
              <a:lnSpc>
                <a:spcPts val="1675"/>
              </a:lnSpc>
              <a:spcBef>
                <a:spcPts val="25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Anexo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Metas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Fiscais,</a:t>
            </a:r>
            <a:r>
              <a:rPr sz="15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os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Poderes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Ministério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Público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promoverão,</a:t>
            </a:r>
            <a:r>
              <a:rPr sz="15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por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ato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próprio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1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nos</a:t>
            </a:r>
            <a:r>
              <a:rPr sz="1500" spc="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montantes</a:t>
            </a:r>
            <a:r>
              <a:rPr sz="1500" spc="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necessários,</a:t>
            </a:r>
            <a:r>
              <a:rPr sz="1500" spc="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nos</a:t>
            </a:r>
            <a:r>
              <a:rPr sz="1500" spc="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7" dirty="0">
                <a:solidFill>
                  <a:srgbClr val="000000"/>
                </a:solidFill>
                <a:latin typeface="Arial"/>
                <a:cs typeface="Arial"/>
              </a:rPr>
              <a:t>trinta</a:t>
            </a:r>
            <a:r>
              <a:rPr sz="1500" spc="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dias</a:t>
            </a:r>
            <a:r>
              <a:rPr sz="1500" spc="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subsequentes,</a:t>
            </a:r>
            <a:r>
              <a:rPr sz="1500" spc="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limitação</a:t>
            </a:r>
            <a:r>
              <a:rPr sz="1500" spc="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empenho</a:t>
            </a:r>
            <a:r>
              <a:rPr sz="1500" spc="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0" marR="0">
              <a:lnSpc>
                <a:spcPts val="1675"/>
              </a:lnSpc>
              <a:spcBef>
                <a:spcPts val="300"/>
              </a:spcBef>
              <a:spcAft>
                <a:spcPts val="0"/>
              </a:spcAft>
            </a:pP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movimentação</a:t>
            </a:r>
            <a:r>
              <a:rPr sz="1500" spc="4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financeira,</a:t>
            </a:r>
            <a:r>
              <a:rPr sz="1500" spc="4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segundo</a:t>
            </a:r>
            <a:r>
              <a:rPr sz="1500" spc="4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os</a:t>
            </a:r>
            <a:r>
              <a:rPr sz="1500" spc="4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critérios</a:t>
            </a:r>
            <a:r>
              <a:rPr sz="1500" spc="4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fixados</a:t>
            </a:r>
            <a:r>
              <a:rPr sz="1500" spc="4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pela</a:t>
            </a:r>
            <a:r>
              <a:rPr sz="1500" spc="4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Lei</a:t>
            </a:r>
            <a:r>
              <a:rPr sz="1500" spc="4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4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Diretrizes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Orçamentárias.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997" y="3221887"/>
            <a:ext cx="7568797" cy="1005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1500" b="1" spc="2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b="1" spc="47" dirty="0">
                <a:solidFill>
                  <a:srgbClr val="000000"/>
                </a:solidFill>
                <a:latin typeface="Arial"/>
                <a:cs typeface="Arial"/>
              </a:rPr>
              <a:t>4º</a:t>
            </a:r>
            <a:r>
              <a:rPr sz="1500" b="1" spc="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500" spc="2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Até</a:t>
            </a:r>
            <a:r>
              <a:rPr sz="1500" spc="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2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final</a:t>
            </a:r>
            <a:r>
              <a:rPr sz="1500" spc="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500" spc="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meses</a:t>
            </a:r>
            <a:r>
              <a:rPr sz="1500" spc="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Maio,</a:t>
            </a:r>
            <a:r>
              <a:rPr sz="1500" spc="2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Setembro</a:t>
            </a:r>
            <a:r>
              <a:rPr sz="1500" spc="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2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Fevereiro,</a:t>
            </a:r>
            <a:r>
              <a:rPr sz="1500" spc="2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2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Poder</a:t>
            </a:r>
            <a:r>
              <a:rPr sz="1500" spc="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7" dirty="0">
                <a:solidFill>
                  <a:srgbClr val="000000"/>
                </a:solidFill>
                <a:latin typeface="Arial"/>
                <a:cs typeface="Arial"/>
              </a:rPr>
              <a:t>Executivo</a:t>
            </a:r>
          </a:p>
          <a:p>
            <a:pPr marL="0" marR="0">
              <a:lnSpc>
                <a:spcPts val="1675"/>
              </a:lnSpc>
              <a:spcBef>
                <a:spcPts val="309"/>
              </a:spcBef>
              <a:spcAft>
                <a:spcPts val="0"/>
              </a:spcAft>
            </a:pPr>
            <a:r>
              <a:rPr sz="1500" spc="23" dirty="0">
                <a:solidFill>
                  <a:srgbClr val="000000"/>
                </a:solidFill>
                <a:latin typeface="Arial"/>
                <a:cs typeface="Arial"/>
              </a:rPr>
              <a:t>demonstrará</a:t>
            </a:r>
            <a:r>
              <a:rPr sz="15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3" dirty="0">
                <a:solidFill>
                  <a:srgbClr val="000000"/>
                </a:solidFill>
                <a:latin typeface="Arial"/>
                <a:cs typeface="Arial"/>
              </a:rPr>
              <a:t>avaliará</a:t>
            </a:r>
            <a:r>
              <a:rPr sz="15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3" dirty="0">
                <a:solidFill>
                  <a:srgbClr val="000000"/>
                </a:solidFill>
                <a:latin typeface="Arial"/>
                <a:cs typeface="Arial"/>
              </a:rPr>
              <a:t>cumprimento</a:t>
            </a:r>
            <a:r>
              <a:rPr sz="15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2" dirty="0">
                <a:solidFill>
                  <a:srgbClr val="000000"/>
                </a:solidFill>
                <a:latin typeface="Arial"/>
                <a:cs typeface="Arial"/>
              </a:rPr>
              <a:t>das</a:t>
            </a:r>
            <a:r>
              <a:rPr sz="1500" spc="1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3" dirty="0">
                <a:solidFill>
                  <a:srgbClr val="000000"/>
                </a:solidFill>
                <a:latin typeface="Arial"/>
                <a:cs typeface="Arial"/>
              </a:rPr>
              <a:t>metas</a:t>
            </a:r>
            <a:r>
              <a:rPr sz="1500" spc="1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3" dirty="0">
                <a:solidFill>
                  <a:srgbClr val="000000"/>
                </a:solidFill>
                <a:latin typeface="Arial"/>
                <a:cs typeface="Arial"/>
              </a:rPr>
              <a:t>fiscais</a:t>
            </a:r>
            <a:r>
              <a:rPr sz="1500" spc="1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2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3" dirty="0">
                <a:solidFill>
                  <a:srgbClr val="000000"/>
                </a:solidFill>
                <a:latin typeface="Arial"/>
                <a:cs typeface="Arial"/>
              </a:rPr>
              <a:t>cada</a:t>
            </a:r>
            <a:r>
              <a:rPr sz="15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3" dirty="0">
                <a:solidFill>
                  <a:srgbClr val="000000"/>
                </a:solidFill>
                <a:latin typeface="Arial"/>
                <a:cs typeface="Arial"/>
              </a:rPr>
              <a:t>quadrimestre,</a:t>
            </a:r>
            <a:r>
              <a:rPr sz="1500" spc="1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2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</a:p>
          <a:p>
            <a:pPr marL="0" marR="0">
              <a:lnSpc>
                <a:spcPts val="1675"/>
              </a:lnSpc>
              <a:spcBef>
                <a:spcPts val="251"/>
              </a:spcBef>
              <a:spcAft>
                <a:spcPts val="0"/>
              </a:spcAft>
            </a:pPr>
            <a:r>
              <a:rPr sz="1500" spc="50" dirty="0">
                <a:solidFill>
                  <a:srgbClr val="000000"/>
                </a:solidFill>
                <a:latin typeface="Arial"/>
                <a:cs typeface="Arial"/>
              </a:rPr>
              <a:t>Audiência</a:t>
            </a:r>
            <a:r>
              <a:rPr sz="15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00000"/>
                </a:solidFill>
                <a:latin typeface="Arial"/>
                <a:cs typeface="Arial"/>
              </a:rPr>
              <a:t>Pública</a:t>
            </a:r>
            <a:r>
              <a:rPr sz="15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15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00000"/>
                </a:solidFill>
                <a:latin typeface="Arial"/>
                <a:cs typeface="Arial"/>
              </a:rPr>
              <a:t>comissão</a:t>
            </a:r>
            <a:r>
              <a:rPr sz="15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00000"/>
                </a:solidFill>
                <a:latin typeface="Arial"/>
                <a:cs typeface="Arial"/>
              </a:rPr>
              <a:t>referida</a:t>
            </a:r>
            <a:r>
              <a:rPr sz="15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5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15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00000"/>
                </a:solidFill>
                <a:latin typeface="Arial"/>
                <a:cs typeface="Arial"/>
              </a:rPr>
              <a:t>1º</a:t>
            </a:r>
            <a:r>
              <a:rPr sz="15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1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15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00000"/>
                </a:solidFill>
                <a:latin typeface="Arial"/>
                <a:cs typeface="Arial"/>
              </a:rPr>
              <a:t>166</a:t>
            </a:r>
            <a:r>
              <a:rPr sz="15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5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00000"/>
                </a:solidFill>
                <a:latin typeface="Arial"/>
                <a:cs typeface="Arial"/>
              </a:rPr>
              <a:t>Constituição</a:t>
            </a:r>
            <a:r>
              <a:rPr sz="15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000000"/>
                </a:solidFill>
                <a:latin typeface="Arial"/>
                <a:cs typeface="Arial"/>
              </a:rPr>
              <a:t>ou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equivalente nas Casas Legislativas estaduais e municipais.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3852" y="227093"/>
            <a:ext cx="7540703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QUADRO DE APLICAÇÃO NA SAÚDE (TCE)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820904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92484" y="1355782"/>
            <a:ext cx="1246687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5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8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REALIZADA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71510" y="1442459"/>
            <a:ext cx="682158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17185" y="1529136"/>
            <a:ext cx="286336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89178" y="1529136"/>
            <a:ext cx="245561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8572" y="1701019"/>
            <a:ext cx="577485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3" dirty="0">
                <a:solidFill>
                  <a:srgbClr val="000000"/>
                </a:solidFill>
                <a:latin typeface="Arial"/>
                <a:cs typeface="Arial"/>
              </a:rPr>
              <a:t>Impostos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78298" y="1701019"/>
            <a:ext cx="764167" cy="503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8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201.888,14</a:t>
            </a:r>
          </a:p>
          <a:p>
            <a:pPr marL="0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7.713.781,75</a:t>
            </a:r>
          </a:p>
          <a:p>
            <a:pPr marL="0" marR="0">
              <a:lnSpc>
                <a:spcPts val="921"/>
              </a:lnSpc>
              <a:spcBef>
                <a:spcPts val="454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7.915.669,89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933806" y="1701019"/>
            <a:ext cx="356322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2,55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8572" y="1874374"/>
            <a:ext cx="1427616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Transferências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75551" y="1874374"/>
            <a:ext cx="472864" cy="329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2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97,45</a:t>
            </a:r>
          </a:p>
          <a:p>
            <a:pPr marL="0" marR="0">
              <a:lnSpc>
                <a:spcPts val="921"/>
              </a:lnSpc>
              <a:spcBef>
                <a:spcPts val="454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100,00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8572" y="2049202"/>
            <a:ext cx="1829008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5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8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4" dirty="0">
                <a:solidFill>
                  <a:srgbClr val="000000"/>
                </a:solidFill>
                <a:latin typeface="Arial"/>
                <a:cs typeface="Arial"/>
              </a:rPr>
              <a:t>LÍQUIDA</a:t>
            </a:r>
            <a:r>
              <a:rPr sz="800" b="1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IMPOSTOS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72049" y="2222557"/>
            <a:ext cx="1287550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DESPESA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REALIZADA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65212" y="2309234"/>
            <a:ext cx="2294735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DESPESAS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9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SAÚDE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3" dirty="0">
                <a:solidFill>
                  <a:srgbClr val="000000"/>
                </a:solidFill>
                <a:latin typeface="Arial"/>
                <a:cs typeface="Arial"/>
              </a:rPr>
              <a:t>(Por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Sub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5" dirty="0">
                <a:solidFill>
                  <a:srgbClr val="000000"/>
                </a:solidFill>
                <a:latin typeface="Arial"/>
                <a:cs typeface="Arial"/>
              </a:rPr>
              <a:t>Função)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17185" y="2395912"/>
            <a:ext cx="286336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989178" y="2395912"/>
            <a:ext cx="245561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8572" y="2567793"/>
            <a:ext cx="1974962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ATENÇÃO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BÁSICA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000000"/>
                </a:solidFill>
                <a:latin typeface="Arial"/>
                <a:cs typeface="Arial"/>
              </a:rPr>
              <a:t>(XL)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=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(IV</a:t>
            </a:r>
            <a:r>
              <a:rPr sz="8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000000"/>
                </a:solidFill>
                <a:latin typeface="Arial"/>
                <a:cs typeface="Arial"/>
              </a:rPr>
              <a:t>XXXII)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878298" y="2567793"/>
            <a:ext cx="764167" cy="501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1.763.567,72</a:t>
            </a:r>
          </a:p>
          <a:p>
            <a:pPr marL="72809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55.922,13</a:t>
            </a:r>
          </a:p>
          <a:p>
            <a:pPr marL="145630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990,00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904672" y="2567793"/>
            <a:ext cx="414593" cy="1196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22,28</a:t>
            </a:r>
          </a:p>
          <a:p>
            <a:pPr marL="29133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0,71</a:t>
            </a:r>
          </a:p>
          <a:p>
            <a:pPr marL="29133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0,01</a:t>
            </a:r>
          </a:p>
          <a:p>
            <a:pPr marL="29133" marR="0">
              <a:lnSpc>
                <a:spcPts val="921"/>
              </a:lnSpc>
              <a:spcBef>
                <a:spcPts val="44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0,14</a:t>
            </a:r>
          </a:p>
          <a:p>
            <a:pPr marL="29133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0,03</a:t>
            </a:r>
          </a:p>
          <a:p>
            <a:pPr marL="29133" marR="0">
              <a:lnSpc>
                <a:spcPts val="921"/>
              </a:lnSpc>
              <a:spcBef>
                <a:spcPts val="44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6,89</a:t>
            </a:r>
          </a:p>
          <a:p>
            <a:pPr marL="0" marR="0">
              <a:lnSpc>
                <a:spcPts val="921"/>
              </a:lnSpc>
              <a:spcBef>
                <a:spcPts val="454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16,28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08572" y="2741149"/>
            <a:ext cx="3407340" cy="848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ASSISTÊNCIA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6" dirty="0">
                <a:solidFill>
                  <a:srgbClr val="000000"/>
                </a:solidFill>
                <a:latin typeface="Arial"/>
                <a:cs typeface="Arial"/>
              </a:rPr>
              <a:t>HOSPITALAR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E</a:t>
            </a:r>
            <a:r>
              <a:rPr sz="8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6" dirty="0">
                <a:solidFill>
                  <a:srgbClr val="000000"/>
                </a:solidFill>
                <a:latin typeface="Arial"/>
                <a:cs typeface="Arial"/>
              </a:rPr>
              <a:t>AMBULATORIAL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1" dirty="0">
                <a:solidFill>
                  <a:srgbClr val="000000"/>
                </a:solidFill>
                <a:latin typeface="Arial"/>
                <a:cs typeface="Arial"/>
              </a:rPr>
              <a:t>(XLI)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=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(V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XXXIII)</a:t>
            </a:r>
          </a:p>
          <a:p>
            <a:pPr marL="0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SUPORTE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PROFILÁTICO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8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6" dirty="0">
                <a:solidFill>
                  <a:srgbClr val="000000"/>
                </a:solidFill>
                <a:latin typeface="Arial"/>
                <a:cs typeface="Arial"/>
              </a:rPr>
              <a:t>TERAPÊUTICO</a:t>
            </a:r>
            <a:r>
              <a:rPr sz="800" spc="11" dirty="0">
                <a:solidFill>
                  <a:srgbClr val="000000"/>
                </a:solidFill>
                <a:latin typeface="Arial"/>
                <a:cs typeface="Arial"/>
              </a:rPr>
              <a:t> (XLII)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=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(VI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+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XXXIV)</a:t>
            </a:r>
          </a:p>
          <a:p>
            <a:pPr marL="0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VIGILÂNCIA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SANITÁRIA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(XLIII)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=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1" dirty="0">
                <a:solidFill>
                  <a:srgbClr val="000000"/>
                </a:solidFill>
                <a:latin typeface="Arial"/>
                <a:cs typeface="Arial"/>
              </a:rPr>
              <a:t>(VII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+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XXXV)</a:t>
            </a:r>
          </a:p>
          <a:p>
            <a:pPr marL="0" marR="0">
              <a:lnSpc>
                <a:spcPts val="921"/>
              </a:lnSpc>
              <a:spcBef>
                <a:spcPts val="443"/>
              </a:spcBef>
              <a:spcAft>
                <a:spcPts val="0"/>
              </a:spcAft>
            </a:pP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VIGILÂNCIA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EPIDEMIOLÓGICA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000000"/>
                </a:solidFill>
                <a:latin typeface="Arial"/>
                <a:cs typeface="Arial"/>
              </a:rPr>
              <a:t>(XLIV)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=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(VIII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+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XXXVI)</a:t>
            </a:r>
          </a:p>
          <a:p>
            <a:pPr marL="0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(-)Recursos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SUS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951108" y="3087858"/>
            <a:ext cx="618515" cy="328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11.390,00</a:t>
            </a:r>
          </a:p>
          <a:p>
            <a:pPr marL="29133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2.760,00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878298" y="3434568"/>
            <a:ext cx="764167" cy="329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8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545.614,66</a:t>
            </a:r>
          </a:p>
          <a:p>
            <a:pPr marL="0" marR="0">
              <a:lnSpc>
                <a:spcPts val="921"/>
              </a:lnSpc>
              <a:spcBef>
                <a:spcPts val="454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1.289.015,19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08572" y="3609397"/>
            <a:ext cx="1724128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TOTAL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GASTOS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SAÚDE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79997" y="3990910"/>
            <a:ext cx="7568845" cy="508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Quadro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acima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demonstra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ao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final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período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analisado,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aplicação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saúde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foi de </a:t>
            </a:r>
            <a:r>
              <a:rPr sz="1500" b="1" dirty="0">
                <a:solidFill>
                  <a:srgbClr val="000000"/>
                </a:solidFill>
                <a:latin typeface="Arial"/>
                <a:cs typeface="Arial"/>
              </a:rPr>
              <a:t>16,28%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, evidenciando o </a:t>
            </a:r>
            <a:r>
              <a:rPr sz="1500" b="1" dirty="0">
                <a:solidFill>
                  <a:srgbClr val="000000"/>
                </a:solidFill>
                <a:latin typeface="Arial"/>
                <a:cs typeface="Arial"/>
              </a:rPr>
              <a:t>Cumprimento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do dispositivo legal.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5456" y="216420"/>
            <a:ext cx="5957496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u="sng" dirty="0">
                <a:solidFill>
                  <a:srgbClr val="000000"/>
                </a:solidFill>
                <a:latin typeface="Arial"/>
                <a:cs typeface="Arial"/>
              </a:rPr>
              <a:t>QUADRO DE APLICAÇÃO NA SAÚDE (TCE)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717539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8572" y="1111545"/>
            <a:ext cx="7300468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% APLICADO NA DESPESA EM SAÚDE C/ RECURSOS RESULTANTES DE IMPOSTOS E TRANSFERÊNCIAS CONST. E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LEGAIS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8572" y="1444920"/>
            <a:ext cx="4577605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Receita Resultante de Imposto e Transferências Constitucionais e Legais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25996" y="1444920"/>
            <a:ext cx="893936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7.915.669,89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8572" y="1625895"/>
            <a:ext cx="4577987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Total das Despesas Empenhadas C/ Ações e Serviços Públicos de Saúde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P/ Fins de Apuração do Percentual Mínimo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02378" y="1702095"/>
            <a:ext cx="2917463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Despesas Empenhadas</a:t>
            </a:r>
            <a:r>
              <a:rPr sz="1000" b="1" spc="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Despesas Liquidadas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9184" y="1957492"/>
            <a:ext cx="2453132" cy="522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Atenção Básica (Iv)</a:t>
            </a:r>
          </a:p>
          <a:p>
            <a:pPr marL="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Assistência Hospitalar e Ambulatorial (V)</a:t>
            </a:r>
          </a:p>
          <a:p>
            <a:pPr marL="0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Vigilância Sanitária (Vii)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79669" y="1957492"/>
            <a:ext cx="893936" cy="522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1.608.298,14</a:t>
            </a:r>
          </a:p>
          <a:p>
            <a:pPr marL="176529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70.000,00</a:t>
            </a:r>
          </a:p>
          <a:p>
            <a:pPr marL="247141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7.600,00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25996" y="1957492"/>
            <a:ext cx="893936" cy="522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1.253.255,19</a:t>
            </a:r>
          </a:p>
          <a:p>
            <a:pPr marL="17653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28.160,00</a:t>
            </a:r>
          </a:p>
          <a:p>
            <a:pPr marL="247142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7.600,00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8572" y="2483145"/>
            <a:ext cx="1338218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Total das Despesas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79669" y="2483145"/>
            <a:ext cx="893936" cy="360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1.685.898,14</a:t>
            </a:r>
          </a:p>
          <a:p>
            <a:pPr marL="310769" marR="0">
              <a:lnSpc>
                <a:spcPts val="1117"/>
              </a:lnSpc>
              <a:spcBef>
                <a:spcPts val="30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21,30%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825996" y="2483145"/>
            <a:ext cx="893936" cy="360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1.289.015,19</a:t>
            </a:r>
          </a:p>
          <a:p>
            <a:pPr marL="310769" marR="0">
              <a:lnSpc>
                <a:spcPts val="1117"/>
              </a:lnSpc>
              <a:spcBef>
                <a:spcPts val="30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16,28%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8572" y="2664120"/>
            <a:ext cx="2862453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Percentual Aplicado em Saúde (Mínimo 15%)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1431" y="227093"/>
            <a:ext cx="7165546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ÍNDICE DE APLICAÇÃO NA SAÚDE (TCE)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1130518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87" y="0"/>
            <a:ext cx="7770812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2397" y="227093"/>
            <a:ext cx="7363552" cy="140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177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APLICAÇÃO DE RECURSOS NA</a:t>
            </a:r>
          </a:p>
          <a:p>
            <a:pPr marL="0" marR="0">
              <a:lnSpc>
                <a:spcPts val="3128"/>
              </a:lnSpc>
              <a:spcBef>
                <a:spcPts val="67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MANUTENÇÃO E DESENVOLVIMENTO DO</a:t>
            </a:r>
          </a:p>
          <a:p>
            <a:pPr marL="2923921" marR="0">
              <a:lnSpc>
                <a:spcPts val="3128"/>
              </a:lnSpc>
              <a:spcBef>
                <a:spcPts val="67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ENSINO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3285" y="2269488"/>
            <a:ext cx="3921852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Constituição Federal, Art. 212 e LDB, Art. 72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2913823"/>
            <a:ext cx="7568935" cy="1004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CF,</a:t>
            </a:r>
            <a:r>
              <a:rPr sz="15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15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212</a:t>
            </a:r>
            <a:r>
              <a:rPr sz="1500" spc="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500" spc="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União</a:t>
            </a:r>
            <a:r>
              <a:rPr sz="1500" spc="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aplicará,</a:t>
            </a:r>
            <a:r>
              <a:rPr sz="15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anualmente,</a:t>
            </a:r>
            <a:r>
              <a:rPr sz="15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nunca</a:t>
            </a:r>
            <a:r>
              <a:rPr sz="1500" spc="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menos</a:t>
            </a:r>
            <a:r>
              <a:rPr sz="15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dezoito,</a:t>
            </a:r>
            <a:r>
              <a:rPr sz="15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os</a:t>
            </a:r>
            <a:r>
              <a:rPr sz="15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Estados,</a:t>
            </a:r>
            <a:r>
              <a:rPr sz="15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</a:p>
          <a:p>
            <a:pPr marL="0" marR="0">
              <a:lnSpc>
                <a:spcPts val="1675"/>
              </a:lnSpc>
              <a:spcBef>
                <a:spcPts val="300"/>
              </a:spcBef>
              <a:spcAft>
                <a:spcPts val="0"/>
              </a:spcAft>
            </a:pP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Distrito</a:t>
            </a:r>
            <a:r>
              <a:rPr sz="15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1" dirty="0">
                <a:solidFill>
                  <a:srgbClr val="000000"/>
                </a:solidFill>
                <a:latin typeface="Arial"/>
                <a:cs typeface="Arial"/>
              </a:rPr>
              <a:t>Federal</a:t>
            </a:r>
            <a:r>
              <a:rPr sz="15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3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1" dirty="0">
                <a:solidFill>
                  <a:srgbClr val="000000"/>
                </a:solidFill>
                <a:latin typeface="Arial"/>
                <a:cs typeface="Arial"/>
              </a:rPr>
              <a:t>os</a:t>
            </a:r>
            <a:r>
              <a:rPr sz="15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1" dirty="0">
                <a:solidFill>
                  <a:srgbClr val="000000"/>
                </a:solidFill>
                <a:latin typeface="Arial"/>
                <a:cs typeface="Arial"/>
              </a:rPr>
              <a:t>Municípios</a:t>
            </a:r>
            <a:r>
              <a:rPr sz="15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vinte</a:t>
            </a:r>
            <a:r>
              <a:rPr sz="15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3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1" dirty="0">
                <a:solidFill>
                  <a:srgbClr val="000000"/>
                </a:solidFill>
                <a:latin typeface="Arial"/>
                <a:cs typeface="Arial"/>
              </a:rPr>
              <a:t>cinco</a:t>
            </a:r>
            <a:r>
              <a:rPr sz="15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1" dirty="0">
                <a:solidFill>
                  <a:srgbClr val="000000"/>
                </a:solidFill>
                <a:latin typeface="Arial"/>
                <a:cs typeface="Arial"/>
              </a:rPr>
              <a:t>por</a:t>
            </a:r>
            <a:r>
              <a:rPr sz="15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cento,</a:t>
            </a:r>
            <a:r>
              <a:rPr sz="15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1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5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mínimo,</a:t>
            </a:r>
            <a:r>
              <a:rPr sz="15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1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5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</a:p>
          <a:p>
            <a:pPr marL="0" marR="0">
              <a:lnSpc>
                <a:spcPts val="1675"/>
              </a:lnSpc>
              <a:spcBef>
                <a:spcPts val="25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resultante</a:t>
            </a:r>
            <a:r>
              <a:rPr sz="1500" spc="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impostos,</a:t>
            </a:r>
            <a:r>
              <a:rPr sz="1500" spc="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compreendida</a:t>
            </a:r>
            <a:r>
              <a:rPr sz="1500" spc="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proveniente</a:t>
            </a:r>
            <a:r>
              <a:rPr sz="1500" spc="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transferências,</a:t>
            </a:r>
            <a:r>
              <a:rPr sz="1500" spc="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1500" spc="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manutenção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 desenvolvimento do ensino.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997" y="4060252"/>
            <a:ext cx="7568672" cy="753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LDB,</a:t>
            </a:r>
            <a:r>
              <a:rPr sz="1500" spc="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1500" spc="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72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5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despesas</a:t>
            </a:r>
            <a:r>
              <a:rPr sz="1500" spc="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manutenção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desenvolvimento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ensino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serão</a:t>
            </a:r>
            <a:r>
              <a:rPr sz="1500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apuradas</a:t>
            </a:r>
            <a:r>
              <a:rPr sz="1500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3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publicadas</a:t>
            </a:r>
            <a:r>
              <a:rPr sz="1500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nos</a:t>
            </a:r>
            <a:r>
              <a:rPr sz="1500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balanços</a:t>
            </a:r>
            <a:r>
              <a:rPr sz="1500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Poder</a:t>
            </a:r>
            <a:r>
              <a:rPr sz="1500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Público,</a:t>
            </a:r>
            <a:r>
              <a:rPr sz="1500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assim</a:t>
            </a:r>
            <a:r>
              <a:rPr sz="1500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como</a:t>
            </a:r>
            <a:r>
              <a:rPr sz="1500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nos</a:t>
            </a:r>
          </a:p>
          <a:p>
            <a:pPr marL="0" marR="0">
              <a:lnSpc>
                <a:spcPts val="1675"/>
              </a:lnSpc>
              <a:spcBef>
                <a:spcPts val="25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relatórios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refere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3º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165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Constituição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Federal.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3010" y="216420"/>
            <a:ext cx="6082388" cy="729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u="sng" dirty="0">
                <a:solidFill>
                  <a:srgbClr val="000000"/>
                </a:solidFill>
                <a:latin typeface="Arial"/>
                <a:cs typeface="Arial"/>
              </a:rPr>
              <a:t>RECEITA RESULTANTE DE IMPOSTOS COM</a:t>
            </a:r>
          </a:p>
          <a:p>
            <a:pPr marL="978179" marR="0">
              <a:lnSpc>
                <a:spcPts val="2457"/>
              </a:lnSpc>
              <a:spcBef>
                <a:spcPts val="476"/>
              </a:spcBef>
              <a:spcAft>
                <a:spcPts val="0"/>
              </a:spcAft>
            </a:pPr>
            <a:r>
              <a:rPr sz="2200" b="1" u="sng" dirty="0">
                <a:solidFill>
                  <a:srgbClr val="000000"/>
                </a:solidFill>
                <a:latin typeface="Arial"/>
                <a:cs typeface="Arial"/>
              </a:rPr>
              <a:t>RECEITAS DO FUNDEB (TCE)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8572" y="1423622"/>
            <a:ext cx="1775458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1- RECEITA DE IMPOSTOS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1914" y="1423622"/>
            <a:ext cx="788020" cy="359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201.888,14</a:t>
            </a:r>
          </a:p>
          <a:p>
            <a:pPr marL="141223" marR="0">
              <a:lnSpc>
                <a:spcPts val="1117"/>
              </a:lnSpc>
              <a:spcBef>
                <a:spcPts val="2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1.097,93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8572" y="1602819"/>
            <a:ext cx="5326145" cy="1570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06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1.1- Receita Resultante do Imposto sobre a Propriedade Predial e Territorial Urbana - IPTU</a:t>
            </a:r>
          </a:p>
          <a:p>
            <a:pPr marL="35306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1.2- Receita Resultante do Imposto sobre Transmissão Inter Vivos - ITBI</a:t>
            </a:r>
          </a:p>
          <a:p>
            <a:pPr marL="35306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1.3- Receita Resultante do Imposto sobre Serviços de Qualquer Natureza - ISS</a:t>
            </a:r>
          </a:p>
          <a:p>
            <a:pPr marL="35306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1.4- Receita Resultante do Imposto de Renda Retido na Fonte - IRRF</a:t>
            </a:r>
          </a:p>
          <a:p>
            <a:pPr marL="0" marR="0">
              <a:lnSpc>
                <a:spcPts val="1117"/>
              </a:lnSpc>
              <a:spcBef>
                <a:spcPts val="32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2- RECEITA DE TRANSFERÊNCIAS CONSTITUCIONAIS E LEGAIS</a:t>
            </a:r>
          </a:p>
          <a:p>
            <a:pPr marL="35306" marR="0">
              <a:lnSpc>
                <a:spcPts val="1117"/>
              </a:lnSpc>
              <a:spcBef>
                <a:spcPts val="2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2.1- Cota-Parte FPM</a:t>
            </a:r>
          </a:p>
          <a:p>
            <a:pPr marL="35306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2.1.1- Parcela referente à CF, art. 159, I, alínea b</a:t>
            </a:r>
          </a:p>
          <a:p>
            <a:pPr marL="35306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2.1.2- Parcela referente à CF, art. 159, I, alíneas d e e</a:t>
            </a:r>
          </a:p>
          <a:p>
            <a:pPr marL="35306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2.2- Cota-Parte ICMS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25996" y="1774269"/>
            <a:ext cx="893936" cy="1742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79.959,39</a:t>
            </a:r>
          </a:p>
          <a:p>
            <a:pPr marL="17653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86.975,53</a:t>
            </a:r>
          </a:p>
          <a:p>
            <a:pPr marL="176530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33.855,29</a:t>
            </a:r>
          </a:p>
          <a:p>
            <a:pPr marL="0" marR="0">
              <a:lnSpc>
                <a:spcPts val="1117"/>
              </a:lnSpc>
              <a:spcBef>
                <a:spcPts val="3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7.713.781,75</a:t>
            </a:r>
          </a:p>
          <a:p>
            <a:pPr marL="0" marR="0">
              <a:lnSpc>
                <a:spcPts val="1117"/>
              </a:lnSpc>
              <a:spcBef>
                <a:spcPts val="2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4.365.712,39</a:t>
            </a:r>
          </a:p>
          <a:p>
            <a:pPr marL="0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4.365.712,39</a:t>
            </a:r>
          </a:p>
          <a:p>
            <a:pPr marL="494284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3.151.240,37</a:t>
            </a:r>
          </a:p>
          <a:p>
            <a:pPr marL="17653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22.700,74</a:t>
            </a:r>
          </a:p>
          <a:p>
            <a:pPr marL="247142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5.301,38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78" y="3164919"/>
            <a:ext cx="1895875" cy="351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2.3- Cota-Parte IPI-Exportação</a:t>
            </a:r>
          </a:p>
          <a:p>
            <a:pPr marL="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2.4- Cota-Parte ITR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3878" y="3507819"/>
            <a:ext cx="1592218" cy="351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2.5- Cota-Parte IPVA</a:t>
            </a:r>
          </a:p>
          <a:p>
            <a:pPr marL="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2.6- Cota-Parte IOF-Ouro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31914" y="3507819"/>
            <a:ext cx="788020" cy="351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168.826,87</a:t>
            </a:r>
          </a:p>
          <a:p>
            <a:pPr marL="388366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8572" y="3850719"/>
            <a:ext cx="5396736" cy="543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06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2.7- Compensações Financeiras Provenientes de Impostos e Transferências Constitucionais</a:t>
            </a:r>
          </a:p>
          <a:p>
            <a:pPr marL="0" marR="0">
              <a:lnSpc>
                <a:spcPts val="1117"/>
              </a:lnSpc>
              <a:spcBef>
                <a:spcPts val="3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3- TOTAL DA RECEITA RESULTANTE DE IMPOSTOS (1 + 2)</a:t>
            </a:r>
          </a:p>
          <a:p>
            <a:pPr marL="0" marR="0">
              <a:lnSpc>
                <a:spcPts val="1117"/>
              </a:lnSpc>
              <a:spcBef>
                <a:spcPts val="30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4- TOTAL DESTINADO AO FUNDEB - 20% DE ((2.1.1) + (2.2) + (2.3) + (2.4) + (2.5) + (2.7))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320280" y="3850719"/>
            <a:ext cx="399578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25996" y="4033472"/>
            <a:ext cx="893936" cy="360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7.915.669,89</a:t>
            </a:r>
          </a:p>
          <a:p>
            <a:pPr marL="0" marR="0">
              <a:lnSpc>
                <a:spcPts val="1117"/>
              </a:lnSpc>
              <a:spcBef>
                <a:spcPts val="30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1.542.755,58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8572" y="4395422"/>
            <a:ext cx="6111364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5- VALOR MÍNIMO A SER APLICADO ALÉM DO VALOR DESTINADO AO FUNDEB - 5% DE ((2.1.1) +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(2.2) + (2.3) + (2.4) + (2.5) + (2.7)) + 25% DE ((1.1) + (1.2) + (1.3) + (1.4) + (2.1.2) + (2.6))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931914" y="4471622"/>
            <a:ext cx="788020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436.161,13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8572" y="4728797"/>
            <a:ext cx="2516145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6- RECEITAS RECEBIDAS DO FUNDEB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931914" y="4728797"/>
            <a:ext cx="788020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538.945,48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8572" y="4909772"/>
            <a:ext cx="458355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7- RESULTADO LÍQUIDO DAS TRANSFERÊNCIAS DO FUNDEB (6.1.1 - 4)¹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783705" y="4909772"/>
            <a:ext cx="936228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-1.003.810,10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2152" y="219982"/>
            <a:ext cx="6604103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QUADRO DE APLICAÇÃO NO ENSINO (TCE)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751994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92484" y="1296396"/>
            <a:ext cx="1246687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5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8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REALIZADA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71510" y="1392599"/>
            <a:ext cx="682158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17185" y="1488801"/>
            <a:ext cx="286336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89178" y="1488801"/>
            <a:ext cx="245561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9522" y="1679733"/>
            <a:ext cx="577485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3" dirty="0">
                <a:solidFill>
                  <a:srgbClr val="000000"/>
                </a:solidFill>
                <a:latin typeface="Arial"/>
                <a:cs typeface="Arial"/>
              </a:rPr>
              <a:t>Impostos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78298" y="1679733"/>
            <a:ext cx="764167" cy="541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8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201.888,14</a:t>
            </a:r>
          </a:p>
          <a:p>
            <a:pPr marL="0" marR="0">
              <a:lnSpc>
                <a:spcPts val="921"/>
              </a:lnSpc>
              <a:spcBef>
                <a:spcPts val="5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7.713.781,75</a:t>
            </a:r>
          </a:p>
          <a:p>
            <a:pPr marL="0" marR="0">
              <a:lnSpc>
                <a:spcPts val="921"/>
              </a:lnSpc>
              <a:spcBef>
                <a:spcPts val="654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7.915.669,89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933806" y="1679733"/>
            <a:ext cx="356322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2,55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9522" y="1872138"/>
            <a:ext cx="1857583" cy="349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Transferências</a:t>
            </a:r>
          </a:p>
          <a:p>
            <a:pPr marL="28575" marR="0">
              <a:lnSpc>
                <a:spcPts val="921"/>
              </a:lnSpc>
              <a:spcBef>
                <a:spcPts val="604"/>
              </a:spcBef>
              <a:spcAft>
                <a:spcPts val="0"/>
              </a:spcAft>
            </a:pPr>
            <a:r>
              <a:rPr sz="800" b="1" spc="15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8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4" dirty="0">
                <a:solidFill>
                  <a:srgbClr val="000000"/>
                </a:solidFill>
                <a:latin typeface="Arial"/>
                <a:cs typeface="Arial"/>
              </a:rPr>
              <a:t>LÍQUIDA</a:t>
            </a:r>
            <a:r>
              <a:rPr sz="800" b="1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IMPOSTOS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75551" y="1872138"/>
            <a:ext cx="472864" cy="349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2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97,45</a:t>
            </a:r>
          </a:p>
          <a:p>
            <a:pPr marL="0" marR="0">
              <a:lnSpc>
                <a:spcPts val="921"/>
              </a:lnSpc>
              <a:spcBef>
                <a:spcPts val="604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100,00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72049" y="2258421"/>
            <a:ext cx="1287550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DESPESA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REALIZADA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4518" y="2291759"/>
            <a:ext cx="3756134" cy="28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DESPESAS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9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AÇÕES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4" dirty="0">
                <a:solidFill>
                  <a:srgbClr val="000000"/>
                </a:solidFill>
                <a:latin typeface="Arial"/>
                <a:cs typeface="Arial"/>
              </a:rPr>
              <a:t>TÍPICAS</a:t>
            </a:r>
            <a:r>
              <a:rPr sz="8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9" dirty="0">
                <a:solidFill>
                  <a:srgbClr val="000000"/>
                </a:solidFill>
                <a:latin typeface="Arial"/>
                <a:cs typeface="Arial"/>
              </a:rPr>
              <a:t>MDE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-</a:t>
            </a:r>
            <a:r>
              <a:rPr sz="8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IMPOSTOS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E</a:t>
            </a:r>
          </a:p>
          <a:p>
            <a:pPr marL="1583613" marR="0">
              <a:lnSpc>
                <a:spcPts val="921"/>
              </a:lnSpc>
              <a:spcBef>
                <a:spcPts val="68"/>
              </a:spcBef>
              <a:spcAft>
                <a:spcPts val="0"/>
              </a:spcAft>
            </a:pP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117185" y="2450826"/>
            <a:ext cx="286336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989178" y="2450826"/>
            <a:ext cx="245561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18097" y="2641758"/>
            <a:ext cx="3715481" cy="28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22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-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TOTAL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DAS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DESPESAS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9" dirty="0">
                <a:solidFill>
                  <a:srgbClr val="000000"/>
                </a:solidFill>
                <a:latin typeface="Arial"/>
                <a:cs typeface="Arial"/>
              </a:rPr>
              <a:t>MDE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CUSTEADAS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9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Arial"/>
                <a:cs typeface="Arial"/>
              </a:rPr>
              <a:t>RECURSOS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921"/>
              </a:lnSpc>
              <a:spcBef>
                <a:spcPts val="68"/>
              </a:spcBef>
              <a:spcAft>
                <a:spcPts val="0"/>
              </a:spcAft>
            </a:pP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IMPOSTOS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=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L20(d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ou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e)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878298" y="2704623"/>
            <a:ext cx="764167" cy="665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8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674.908,07</a:t>
            </a:r>
          </a:p>
          <a:p>
            <a:pPr marL="0" marR="0">
              <a:lnSpc>
                <a:spcPts val="921"/>
              </a:lnSpc>
              <a:spcBef>
                <a:spcPts val="1088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1.542.755,58</a:t>
            </a:r>
          </a:p>
          <a:p>
            <a:pPr marL="203885" marR="0">
              <a:lnSpc>
                <a:spcPts val="921"/>
              </a:lnSpc>
              <a:spcBef>
                <a:spcPts val="1088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904672" y="2704623"/>
            <a:ext cx="414593" cy="665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33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8,53</a:t>
            </a:r>
          </a:p>
          <a:p>
            <a:pPr marL="0" marR="0">
              <a:lnSpc>
                <a:spcPts val="921"/>
              </a:lnSpc>
              <a:spcBef>
                <a:spcPts val="1088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19,49</a:t>
            </a:r>
          </a:p>
          <a:p>
            <a:pPr marL="29133" marR="0">
              <a:lnSpc>
                <a:spcPts val="921"/>
              </a:lnSpc>
              <a:spcBef>
                <a:spcPts val="1088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8097" y="2959893"/>
            <a:ext cx="3281820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23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-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TOTAL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DAS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6" dirty="0">
                <a:solidFill>
                  <a:srgbClr val="000000"/>
                </a:solidFill>
                <a:latin typeface="Arial"/>
                <a:cs typeface="Arial"/>
              </a:rPr>
              <a:t>TRANSFERIDAS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AO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=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(L4)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18097" y="3152298"/>
            <a:ext cx="3563979" cy="28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-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(-)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UTILIZADAS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EXERCÍCIO,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</a:p>
          <a:p>
            <a:pPr marL="0" marR="0">
              <a:lnSpc>
                <a:spcPts val="921"/>
              </a:lnSpc>
              <a:spcBef>
                <a:spcPts val="68"/>
              </a:spcBef>
              <a:spcAft>
                <a:spcPts val="0"/>
              </a:spcAft>
            </a:pP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VALOR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6" dirty="0">
                <a:solidFill>
                  <a:srgbClr val="000000"/>
                </a:solidFill>
                <a:latin typeface="Arial"/>
                <a:cs typeface="Arial"/>
              </a:rPr>
              <a:t>SUPERIOR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A</a:t>
            </a:r>
            <a:r>
              <a:rPr sz="8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10%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=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000000"/>
                </a:solidFill>
                <a:latin typeface="Arial"/>
                <a:cs typeface="Arial"/>
              </a:rPr>
              <a:t>L18(q)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18097" y="3470434"/>
            <a:ext cx="3296382" cy="280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25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-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VALOR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APLICADO</a:t>
            </a:r>
            <a:r>
              <a:rPr sz="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6" dirty="0">
                <a:solidFill>
                  <a:srgbClr val="000000"/>
                </a:solidFill>
                <a:latin typeface="Arial"/>
                <a:cs typeface="Arial"/>
              </a:rPr>
              <a:t>ATÉ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O</a:t>
            </a:r>
            <a:r>
              <a:rPr sz="8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PRIMEIRO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QUADRIMESTRE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9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</a:p>
          <a:p>
            <a:pPr marL="0" marR="0">
              <a:lnSpc>
                <a:spcPts val="921"/>
              </a:lnSpc>
              <a:spcBef>
                <a:spcPts val="68"/>
              </a:spcBef>
              <a:spcAft>
                <a:spcPts val="0"/>
              </a:spcAft>
            </a:pPr>
            <a:r>
              <a:rPr sz="800" spc="16" dirty="0">
                <a:solidFill>
                  <a:srgbClr val="000000"/>
                </a:solidFill>
                <a:latin typeface="Arial"/>
                <a:cs typeface="Arial"/>
              </a:rPr>
              <a:t>INTEGRARÁ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O</a:t>
            </a:r>
            <a:r>
              <a:rPr sz="8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000000"/>
                </a:solidFill>
                <a:latin typeface="Arial"/>
                <a:cs typeface="Arial"/>
              </a:rPr>
              <a:t>LIMITE</a:t>
            </a:r>
            <a:r>
              <a:rPr sz="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6" dirty="0">
                <a:solidFill>
                  <a:srgbClr val="000000"/>
                </a:solidFill>
                <a:latin typeface="Arial"/>
                <a:cs typeface="Arial"/>
              </a:rPr>
              <a:t>CONSTITUCIONAL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=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L19.1(x)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951108" y="3533298"/>
            <a:ext cx="618515" cy="473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10.553,68</a:t>
            </a:r>
          </a:p>
          <a:p>
            <a:pPr marL="131076" marR="0">
              <a:lnSpc>
                <a:spcPts val="921"/>
              </a:lnSpc>
              <a:spcBef>
                <a:spcPts val="158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933806" y="3533298"/>
            <a:ext cx="356322" cy="473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0,13</a:t>
            </a:r>
          </a:p>
          <a:p>
            <a:pPr marL="0" marR="0">
              <a:lnSpc>
                <a:spcPts val="921"/>
              </a:lnSpc>
              <a:spcBef>
                <a:spcPts val="158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18097" y="3788568"/>
            <a:ext cx="3302128" cy="28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26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-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(-)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RESTOS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A</a:t>
            </a:r>
            <a:r>
              <a:rPr sz="8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PAGAR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Arial"/>
                <a:cs typeface="Arial"/>
              </a:rPr>
              <a:t>PROCESSADOS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INSCRITOS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</a:p>
          <a:p>
            <a:pPr marL="0" marR="0">
              <a:lnSpc>
                <a:spcPts val="921"/>
              </a:lnSpc>
              <a:spcBef>
                <a:spcPts val="68"/>
              </a:spcBef>
              <a:spcAft>
                <a:spcPts val="0"/>
              </a:spcAft>
            </a:pP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EXERCÍCIO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SEM</a:t>
            </a:r>
            <a:r>
              <a:rPr sz="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DISPONIBILIDADE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FINANCEIRA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000000"/>
                </a:solidFill>
                <a:latin typeface="Arial"/>
                <a:cs typeface="Arial"/>
              </a:rPr>
              <a:t>REC...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18097" y="4106703"/>
            <a:ext cx="3348683" cy="28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27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-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(-)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CANCELAMENTO,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EXERCÍCIO,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RESTOS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A</a:t>
            </a:r>
            <a:r>
              <a:rPr sz="8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PAGAR</a:t>
            </a:r>
          </a:p>
          <a:p>
            <a:pPr marL="0" marR="0">
              <a:lnSpc>
                <a:spcPts val="921"/>
              </a:lnSpc>
              <a:spcBef>
                <a:spcPts val="68"/>
              </a:spcBef>
              <a:spcAft>
                <a:spcPts val="0"/>
              </a:spcAft>
            </a:pP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INSCRITOS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9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DISPONIBILIDADE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FINANCEIRA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1" dirty="0">
                <a:solidFill>
                  <a:srgbClr val="000000"/>
                </a:solidFill>
                <a:latin typeface="Arial"/>
                <a:cs typeface="Arial"/>
              </a:rPr>
              <a:t>R...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082184" y="4169568"/>
            <a:ext cx="356322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933806" y="4169568"/>
            <a:ext cx="356322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18097" y="4426312"/>
            <a:ext cx="3744941" cy="28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4" dirty="0">
                <a:solidFill>
                  <a:srgbClr val="000000"/>
                </a:solidFill>
                <a:latin typeface="Arial"/>
                <a:cs typeface="Arial"/>
              </a:rPr>
              <a:t>28-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TOTAL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DAS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DESPESAS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3" dirty="0">
                <a:solidFill>
                  <a:srgbClr val="000000"/>
                </a:solidFill>
                <a:latin typeface="Arial"/>
                <a:cs typeface="Arial"/>
              </a:rPr>
              <a:t>FINS</a:t>
            </a:r>
            <a:r>
              <a:rPr sz="8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3" dirty="0">
                <a:solidFill>
                  <a:srgbClr val="000000"/>
                </a:solidFill>
                <a:latin typeface="Arial"/>
                <a:cs typeface="Arial"/>
              </a:rPr>
              <a:t>LIMITE</a:t>
            </a:r>
            <a:r>
              <a:rPr sz="800" b="1" spc="11" dirty="0">
                <a:solidFill>
                  <a:srgbClr val="000000"/>
                </a:solidFill>
                <a:latin typeface="Arial"/>
                <a:cs typeface="Arial"/>
              </a:rPr>
              <a:t> (22</a:t>
            </a:r>
            <a:r>
              <a:rPr sz="8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sz="800" b="1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4" dirty="0">
                <a:solidFill>
                  <a:srgbClr val="000000"/>
                </a:solidFill>
                <a:latin typeface="Arial"/>
                <a:cs typeface="Arial"/>
              </a:rPr>
              <a:t>23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-</a:t>
            </a:r>
            <a:r>
              <a:rPr sz="8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4" dirty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+</a:t>
            </a:r>
            <a:r>
              <a:rPr sz="800" b="1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4" dirty="0">
                <a:solidFill>
                  <a:srgbClr val="000000"/>
                </a:solidFill>
                <a:latin typeface="Arial"/>
                <a:cs typeface="Arial"/>
              </a:rPr>
              <a:t>25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-</a:t>
            </a:r>
            <a:r>
              <a:rPr sz="8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4" dirty="0">
                <a:solidFill>
                  <a:srgbClr val="000000"/>
                </a:solidFill>
                <a:latin typeface="Arial"/>
                <a:cs typeface="Arial"/>
              </a:rPr>
              <a:t>26</a:t>
            </a:r>
          </a:p>
          <a:p>
            <a:pPr marL="0" marR="0">
              <a:lnSpc>
                <a:spcPts val="921"/>
              </a:lnSpc>
              <a:spcBef>
                <a:spcPts val="68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8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4" dirty="0">
                <a:solidFill>
                  <a:srgbClr val="000000"/>
                </a:solidFill>
                <a:latin typeface="Arial"/>
                <a:cs typeface="Arial"/>
              </a:rPr>
              <a:t>27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878298" y="4489177"/>
            <a:ext cx="764167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2.228.217,33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904672" y="4489177"/>
            <a:ext cx="414593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28,15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79997" y="4943080"/>
            <a:ext cx="7568123" cy="508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3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Quadro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acima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demonstra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ao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final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período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analisado,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3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aplicação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foi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0000"/>
                </a:solidFill>
                <a:latin typeface="Arial"/>
                <a:cs typeface="Arial"/>
              </a:rPr>
              <a:t>28,15%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5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evidenciando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0000"/>
                </a:solidFill>
                <a:latin typeface="Arial"/>
                <a:cs typeface="Arial"/>
              </a:rPr>
              <a:t>Cumprimento</a:t>
            </a:r>
            <a:r>
              <a:rPr sz="1500" b="1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dispositivo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legal.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2934" y="219982"/>
            <a:ext cx="6282539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ÍNDICE DE APLICAÇÃO NO ENSINO (TCE)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1061595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3939" y="230654"/>
            <a:ext cx="5740530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FUNDEB E MAGISTÉRIO (TCE)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1164973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522" y="2012387"/>
            <a:ext cx="3125289" cy="66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8605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Especificação</a:t>
            </a: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 do FUNDEB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Pagamento com Profissionais do Magistério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08816" y="2012387"/>
            <a:ext cx="70306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Valores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68007" y="2012387"/>
            <a:ext cx="28790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02822" y="2240759"/>
            <a:ext cx="915144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538.945,48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517.263,55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45097" y="2471264"/>
            <a:ext cx="53377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95,98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9997" y="2909124"/>
            <a:ext cx="7568648" cy="1262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1500" spc="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  <a:r>
              <a:rPr sz="1500" spc="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500" spc="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período</a:t>
            </a:r>
            <a:r>
              <a:rPr sz="1500" spc="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contabilizou</a:t>
            </a:r>
            <a:r>
              <a:rPr sz="1500" spc="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  <a:r>
              <a:rPr sz="1500" spc="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538.945,48</a:t>
            </a:r>
            <a:r>
              <a:rPr sz="1500" spc="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foram</a:t>
            </a:r>
            <a:r>
              <a:rPr sz="1500" spc="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aplicados</a:t>
            </a:r>
            <a:r>
              <a:rPr sz="1500" spc="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remuneração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profissionais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professores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efetivo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exercício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</a:p>
          <a:p>
            <a:pPr marL="0" marR="0">
              <a:lnSpc>
                <a:spcPts val="1675"/>
              </a:lnSpc>
              <a:spcBef>
                <a:spcPts val="25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magistério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importância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517.263,55.</a:t>
            </a:r>
            <a:r>
              <a:rPr sz="1500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Isto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representa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uma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aplicação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95,98%,</a:t>
            </a:r>
          </a:p>
          <a:p>
            <a:pPr marL="0" marR="0">
              <a:lnSpc>
                <a:spcPts val="1675"/>
              </a:lnSpc>
              <a:spcBef>
                <a:spcPts val="35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evidenciando que o município </a:t>
            </a:r>
            <a:r>
              <a:rPr sz="1500" b="1" dirty="0">
                <a:solidFill>
                  <a:srgbClr val="000000"/>
                </a:solidFill>
                <a:latin typeface="Arial"/>
                <a:cs typeface="Arial"/>
              </a:rPr>
              <a:t>Cumpriu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 Mínimo de 70%, disposto no artigo 26, da Lei</a:t>
            </a:r>
          </a:p>
          <a:p>
            <a:pPr marL="0" marR="0">
              <a:lnSpc>
                <a:spcPts val="1675"/>
              </a:lnSpc>
              <a:spcBef>
                <a:spcPts val="259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14.113/2020 de 25 de Dezembro de 2020.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9997" y="4385105"/>
            <a:ext cx="7568021" cy="501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Obs: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Município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deverá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aplicar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índice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70%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remuneração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profissionais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educação básica em efetivo exercício até o último Quadrimestre do exercício.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3939" y="230654"/>
            <a:ext cx="5740530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FUNDEB E MAGISTÉRIO (TCE)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1164973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87" y="0"/>
            <a:ext cx="7770812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700" y="230654"/>
            <a:ext cx="7287070" cy="980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DESPESAS COM PESSOAL DO PODER</a:t>
            </a:r>
          </a:p>
          <a:p>
            <a:pPr marL="2466403" marR="0">
              <a:lnSpc>
                <a:spcPts val="3351"/>
              </a:lnSpc>
              <a:spcBef>
                <a:spcPts val="668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EXECUTIVO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0283" y="1373579"/>
            <a:ext cx="4707796" cy="501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1812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Constituição Federal, Art. 169, </a:t>
            </a:r>
            <a:r>
              <a:rPr sz="1500" i="1" dirty="0">
                <a:solidFill>
                  <a:srgbClr val="000000"/>
                </a:solidFill>
                <a:latin typeface="Arial"/>
                <a:cs typeface="Arial"/>
              </a:rPr>
              <a:t>caput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Lei Complementar n°101/2000, Art. 19, III e Art. 20, III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2017927"/>
            <a:ext cx="7568822" cy="251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CF,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169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5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despesa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pessoal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ativo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inativo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União,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Estados,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Distrito</a:t>
            </a:r>
          </a:p>
          <a:p>
            <a:pPr marL="0" marR="0">
              <a:lnSpc>
                <a:spcPts val="1675"/>
              </a:lnSpc>
              <a:spcBef>
                <a:spcPts val="300"/>
              </a:spcBef>
              <a:spcAft>
                <a:spcPts val="0"/>
              </a:spcAft>
            </a:pPr>
            <a:r>
              <a:rPr sz="1500" spc="58" dirty="0">
                <a:solidFill>
                  <a:srgbClr val="000000"/>
                </a:solidFill>
                <a:latin typeface="Arial"/>
                <a:cs typeface="Arial"/>
              </a:rPr>
              <a:t>Federal</a:t>
            </a:r>
            <a:r>
              <a:rPr sz="1500" spc="3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3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8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500" spc="3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8" dirty="0">
                <a:solidFill>
                  <a:srgbClr val="000000"/>
                </a:solidFill>
                <a:latin typeface="Arial"/>
                <a:cs typeface="Arial"/>
              </a:rPr>
              <a:t>Municípios</a:t>
            </a:r>
            <a:r>
              <a:rPr sz="1500" spc="3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8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  <a:r>
              <a:rPr sz="1500" spc="3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8" dirty="0">
                <a:solidFill>
                  <a:srgbClr val="000000"/>
                </a:solidFill>
                <a:latin typeface="Arial"/>
                <a:cs typeface="Arial"/>
              </a:rPr>
              <a:t>poderá</a:t>
            </a:r>
            <a:r>
              <a:rPr sz="1500" spc="3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8" dirty="0">
                <a:solidFill>
                  <a:srgbClr val="000000"/>
                </a:solidFill>
                <a:latin typeface="Arial"/>
                <a:cs typeface="Arial"/>
              </a:rPr>
              <a:t>exceder</a:t>
            </a:r>
            <a:r>
              <a:rPr sz="1500" spc="3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8" dirty="0">
                <a:solidFill>
                  <a:srgbClr val="000000"/>
                </a:solidFill>
                <a:latin typeface="Arial"/>
                <a:cs typeface="Arial"/>
              </a:rPr>
              <a:t>os</a:t>
            </a:r>
            <a:r>
              <a:rPr sz="1500" spc="3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8" dirty="0">
                <a:solidFill>
                  <a:srgbClr val="000000"/>
                </a:solidFill>
                <a:latin typeface="Arial"/>
                <a:cs typeface="Arial"/>
              </a:rPr>
              <a:t>limites</a:t>
            </a:r>
            <a:r>
              <a:rPr sz="1500" spc="3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8" dirty="0">
                <a:solidFill>
                  <a:srgbClr val="000000"/>
                </a:solidFill>
                <a:latin typeface="Arial"/>
                <a:cs typeface="Arial"/>
              </a:rPr>
              <a:t>estabelecidos</a:t>
            </a:r>
            <a:r>
              <a:rPr sz="1500" spc="3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8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500" spc="3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8" dirty="0">
                <a:solidFill>
                  <a:srgbClr val="000000"/>
                </a:solidFill>
                <a:latin typeface="Arial"/>
                <a:cs typeface="Arial"/>
              </a:rPr>
              <a:t>lei</a:t>
            </a:r>
          </a:p>
          <a:p>
            <a:pPr marL="0" marR="0">
              <a:lnSpc>
                <a:spcPts val="1675"/>
              </a:lnSpc>
              <a:spcBef>
                <a:spcPts val="25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complementar.</a:t>
            </a:r>
          </a:p>
          <a:p>
            <a:pPr marL="0" marR="0">
              <a:lnSpc>
                <a:spcPts val="1675"/>
              </a:lnSpc>
              <a:spcBef>
                <a:spcPts val="30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LRF,</a:t>
            </a:r>
            <a:r>
              <a:rPr sz="15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15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19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5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os</a:t>
            </a:r>
            <a:r>
              <a:rPr sz="15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fins</a:t>
            </a:r>
            <a:r>
              <a:rPr sz="15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disposto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caput</a:t>
            </a:r>
            <a:r>
              <a:rPr sz="15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15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169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Constituição,</a:t>
            </a:r>
            <a:r>
              <a:rPr sz="15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despesa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total</a:t>
            </a:r>
            <a:r>
              <a:rPr sz="1500" spc="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15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pessoal,</a:t>
            </a:r>
            <a:r>
              <a:rPr sz="15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5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cada</a:t>
            </a:r>
            <a:r>
              <a:rPr sz="15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período</a:t>
            </a:r>
            <a:r>
              <a:rPr sz="15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apuração</a:t>
            </a:r>
            <a:r>
              <a:rPr sz="15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5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cada</a:t>
            </a:r>
            <a:r>
              <a:rPr sz="15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ente</a:t>
            </a:r>
            <a:r>
              <a:rPr sz="15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5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Federação,</a:t>
            </a:r>
            <a:r>
              <a:rPr sz="15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6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poderá exceder os percentuais da receita corrente líquida, a seguir discriminados:</a:t>
            </a:r>
          </a:p>
          <a:p>
            <a:pPr marL="0" marR="0">
              <a:lnSpc>
                <a:spcPts val="1675"/>
              </a:lnSpc>
              <a:spcBef>
                <a:spcPts val="25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III - Municípios: 60% (sessenta por cento)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LRF,</a:t>
            </a:r>
            <a:r>
              <a:rPr sz="15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15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20</a:t>
            </a:r>
            <a:r>
              <a:rPr sz="15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500" spc="2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2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repartição</a:t>
            </a:r>
            <a:r>
              <a:rPr sz="15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5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limites</a:t>
            </a:r>
            <a:r>
              <a:rPr sz="15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globais</a:t>
            </a:r>
            <a:r>
              <a:rPr sz="15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15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19</a:t>
            </a:r>
            <a:r>
              <a:rPr sz="15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  <a:r>
              <a:rPr sz="15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poderá</a:t>
            </a:r>
            <a:r>
              <a:rPr sz="15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exceder</a:t>
            </a:r>
            <a:r>
              <a:rPr sz="15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2" dirty="0">
                <a:solidFill>
                  <a:srgbClr val="000000"/>
                </a:solidFill>
                <a:latin typeface="Arial"/>
                <a:cs typeface="Arial"/>
              </a:rPr>
              <a:t>os</a:t>
            </a:r>
          </a:p>
          <a:p>
            <a:pPr marL="0" marR="0">
              <a:lnSpc>
                <a:spcPts val="1675"/>
              </a:lnSpc>
              <a:spcBef>
                <a:spcPts val="30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seguintes percentuais: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III - na esfera municipal: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997" y="4528412"/>
            <a:ext cx="7568416" cy="753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a)</a:t>
            </a:r>
            <a:r>
              <a:rPr sz="1500" spc="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6%</a:t>
            </a:r>
            <a:r>
              <a:rPr sz="1500" spc="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(seis</a:t>
            </a:r>
            <a:r>
              <a:rPr sz="1500" spc="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por</a:t>
            </a:r>
            <a:r>
              <a:rPr sz="1500" spc="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cento)</a:t>
            </a:r>
            <a:r>
              <a:rPr sz="1500" spc="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sz="1500" spc="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Legislativo,</a:t>
            </a:r>
            <a:r>
              <a:rPr sz="1500" spc="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incluído</a:t>
            </a:r>
            <a:r>
              <a:rPr sz="1500" spc="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Tribunal</a:t>
            </a:r>
            <a:r>
              <a:rPr sz="1500" spc="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Contas</a:t>
            </a:r>
            <a:r>
              <a:rPr sz="1500" spc="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Município,</a:t>
            </a:r>
          </a:p>
          <a:p>
            <a:pPr marL="0" marR="0">
              <a:lnSpc>
                <a:spcPts val="1675"/>
              </a:lnSpc>
              <a:spcBef>
                <a:spcPts val="30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quando houver;</a:t>
            </a:r>
          </a:p>
          <a:p>
            <a:pPr marL="0" marR="0">
              <a:lnSpc>
                <a:spcPts val="1675"/>
              </a:lnSpc>
              <a:spcBef>
                <a:spcPts val="25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b) 54% (cinquenta e quatro por cento) para o Executivo.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87" y="0"/>
            <a:ext cx="7770812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790" y="1042349"/>
            <a:ext cx="6608824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TEMAS A SEREM APRESENTADOS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0997" y="2319534"/>
            <a:ext cx="2876842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Execução Orçamentaria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0997" y="2654268"/>
            <a:ext cx="6363209" cy="1326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Aplicação de Recursos em Saúde (15%)</a:t>
            </a:r>
          </a:p>
          <a:p>
            <a:pPr marL="0" marR="0">
              <a:lnSpc>
                <a:spcPts val="2234"/>
              </a:lnSpc>
              <a:spcBef>
                <a:spcPts val="45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Aplicação de Recursos em Educação (25%)</a:t>
            </a:r>
          </a:p>
          <a:p>
            <a:pPr marL="0" marR="0">
              <a:lnSpc>
                <a:spcPts val="2234"/>
              </a:lnSpc>
              <a:spcBef>
                <a:spcPts val="40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Aplicação dos Recursos Recebidos do FUNDEB (70%)</a:t>
            </a:r>
          </a:p>
          <a:p>
            <a:pPr marL="0" marR="0">
              <a:lnSpc>
                <a:spcPts val="2234"/>
              </a:lnSpc>
              <a:spcBef>
                <a:spcPts val="40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Despesas com Pessoal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0997" y="3993191"/>
            <a:ext cx="5700519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Ações de Investimentos Previstas na LDO e LOA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7047" y="219982"/>
            <a:ext cx="7214313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QUADRO DAS DESPESAS COM PESSOAL (TCE)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43657" y="619247"/>
            <a:ext cx="2241094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(PODER EXECUTIVO)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96946" y="1337261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3779" y="2352049"/>
            <a:ext cx="174409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RECEITA REALIZADA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51114" y="2467301"/>
            <a:ext cx="9229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86744" y="2582554"/>
            <a:ext cx="34721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68007" y="2582554"/>
            <a:ext cx="28790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9522" y="2810925"/>
            <a:ext cx="2295145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 Corrente Líquida (RCL)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96904" y="2810925"/>
            <a:ext cx="2020684" cy="67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26.132.869,99</a:t>
            </a:r>
          </a:p>
          <a:p>
            <a:pPr marL="217157" marR="0">
              <a:lnSpc>
                <a:spcPts val="1340"/>
              </a:lnSpc>
              <a:spcBef>
                <a:spcPts val="54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 REALIZADA</a:t>
            </a:r>
          </a:p>
          <a:p>
            <a:pPr marL="389839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02729" y="2810925"/>
            <a:ext cx="61852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100,00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9522" y="3158816"/>
            <a:ext cx="2998521" cy="55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7572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DESPESAS COM PESSOAL</a:t>
            </a:r>
          </a:p>
          <a:p>
            <a:pPr marL="0" marR="0">
              <a:lnSpc>
                <a:spcPts val="1340"/>
              </a:lnSpc>
              <a:spcBef>
                <a:spcPts val="13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Despesa Total com Pessoal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68007" y="3274069"/>
            <a:ext cx="28790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96904" y="3502440"/>
            <a:ext cx="112700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10.127.216,43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45097" y="3502440"/>
            <a:ext cx="53377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38,75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7862" y="219982"/>
            <a:ext cx="6672683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ÍNDICE DE DESPESAS COM PESSOAL (TCE)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43657" y="619247"/>
            <a:ext cx="2241094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(PODER EXECUTIVO)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96946" y="1027660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7047" y="219982"/>
            <a:ext cx="7214313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QUADRO DAS DESPESAS COM PESSOAL (TCE)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3334" y="619247"/>
            <a:ext cx="2421739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(PODER LEGISLATIVO)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96946" y="1337261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3779" y="2184676"/>
            <a:ext cx="174409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RECEITA REALIZADA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51114" y="2299928"/>
            <a:ext cx="9229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86744" y="2415180"/>
            <a:ext cx="34721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68007" y="2415180"/>
            <a:ext cx="28790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9522" y="2643552"/>
            <a:ext cx="2295145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 Corrente Líquida (RCL)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96904" y="2643552"/>
            <a:ext cx="2020684" cy="671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26.132.869,99</a:t>
            </a:r>
          </a:p>
          <a:p>
            <a:pPr marL="217157" marR="0">
              <a:lnSpc>
                <a:spcPts val="1340"/>
              </a:lnSpc>
              <a:spcBef>
                <a:spcPts val="54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 REALIZADA</a:t>
            </a:r>
          </a:p>
          <a:p>
            <a:pPr marL="389839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02729" y="2643552"/>
            <a:ext cx="61852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100,00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9522" y="2991443"/>
            <a:ext cx="2998521" cy="55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7572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DESPESAS COM PESSOAL</a:t>
            </a:r>
          </a:p>
          <a:p>
            <a:pPr marL="0" marR="0">
              <a:lnSpc>
                <a:spcPts val="1340"/>
              </a:lnSpc>
              <a:spcBef>
                <a:spcPts val="13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Despesa Total com Pessoal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68007" y="3106695"/>
            <a:ext cx="28790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802822" y="3335067"/>
            <a:ext cx="91514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778.936,38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87464" y="3335067"/>
            <a:ext cx="44901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2,98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7862" y="219982"/>
            <a:ext cx="6672683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ÍNDICE DE DESPESAS COM PESSOAL (TCE)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3334" y="619247"/>
            <a:ext cx="2421739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(PODER LEGISLATIVO)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96946" y="1027660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7047" y="219982"/>
            <a:ext cx="7214313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QUADRO DAS DESPESAS COM PESSOAL (TCE)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58337" y="619247"/>
            <a:ext cx="1811734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(CONSOLIDADO)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96946" y="1337261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3779" y="2184676"/>
            <a:ext cx="174409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RECEITA REALIZADA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51114" y="2299928"/>
            <a:ext cx="9229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86744" y="2415180"/>
            <a:ext cx="34721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68007" y="2415180"/>
            <a:ext cx="28790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9522" y="2643552"/>
            <a:ext cx="2295145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 Corrente Líquida (RCL)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96904" y="2643552"/>
            <a:ext cx="2020684" cy="671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26.132.869,99</a:t>
            </a:r>
          </a:p>
          <a:p>
            <a:pPr marL="217157" marR="0">
              <a:lnSpc>
                <a:spcPts val="1340"/>
              </a:lnSpc>
              <a:spcBef>
                <a:spcPts val="54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 REALIZADA</a:t>
            </a:r>
          </a:p>
          <a:p>
            <a:pPr marL="389839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02729" y="2643552"/>
            <a:ext cx="61852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100,00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9522" y="2991443"/>
            <a:ext cx="2998521" cy="55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7572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DESPESAS COM PESSOAL</a:t>
            </a:r>
          </a:p>
          <a:p>
            <a:pPr marL="0" marR="0">
              <a:lnSpc>
                <a:spcPts val="1340"/>
              </a:lnSpc>
              <a:spcBef>
                <a:spcPts val="13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Despesa Total com Pessoal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68007" y="3106695"/>
            <a:ext cx="28790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96904" y="3335067"/>
            <a:ext cx="112700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10.906.152,81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45097" y="3335067"/>
            <a:ext cx="53377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41,73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7862" y="219982"/>
            <a:ext cx="6672683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ÍNDICE DE DESPESAS COM PESSOAL (TCE)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58337" y="619247"/>
            <a:ext cx="1811734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(CONSOLIDADO)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96946" y="1027660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87" y="0"/>
            <a:ext cx="7770812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3872" y="219982"/>
            <a:ext cx="4080713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RECEITA ORÇAMENTÁRIA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8834" y="751994"/>
            <a:ext cx="251072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Lei 4.320/64, Art. 2°, § 1° e 2°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1129905"/>
            <a:ext cx="7568846" cy="753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45" dirty="0">
                <a:solidFill>
                  <a:srgbClr val="000000"/>
                </a:solidFill>
                <a:latin typeface="Arial"/>
                <a:cs typeface="Arial"/>
              </a:rPr>
              <a:t>Lei</a:t>
            </a:r>
            <a:r>
              <a:rPr sz="15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6" dirty="0">
                <a:solidFill>
                  <a:srgbClr val="000000"/>
                </a:solidFill>
                <a:latin typeface="Arial"/>
                <a:cs typeface="Arial"/>
              </a:rPr>
              <a:t>4.320/64,</a:t>
            </a:r>
            <a:r>
              <a:rPr sz="15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6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15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000000"/>
                </a:solidFill>
                <a:latin typeface="Arial"/>
                <a:cs typeface="Arial"/>
              </a:rPr>
              <a:t>2°</a:t>
            </a:r>
            <a:r>
              <a:rPr sz="15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000000"/>
                </a:solidFill>
                <a:latin typeface="Arial"/>
                <a:cs typeface="Arial"/>
              </a:rPr>
              <a:t>Lei</a:t>
            </a:r>
            <a:r>
              <a:rPr sz="15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6" dirty="0">
                <a:solidFill>
                  <a:srgbClr val="000000"/>
                </a:solidFill>
                <a:latin typeface="Arial"/>
                <a:cs typeface="Arial"/>
              </a:rPr>
              <a:t>Orçamento</a:t>
            </a:r>
            <a:r>
              <a:rPr sz="1500" spc="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6" dirty="0">
                <a:solidFill>
                  <a:srgbClr val="000000"/>
                </a:solidFill>
                <a:latin typeface="Arial"/>
                <a:cs typeface="Arial"/>
              </a:rPr>
              <a:t>conterá</a:t>
            </a:r>
            <a:r>
              <a:rPr sz="1500" spc="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6" dirty="0">
                <a:solidFill>
                  <a:srgbClr val="000000"/>
                </a:solidFill>
                <a:latin typeface="Arial"/>
                <a:cs typeface="Arial"/>
              </a:rPr>
              <a:t>discriminação</a:t>
            </a:r>
            <a:r>
              <a:rPr sz="1500" spc="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5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6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1500" spc="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0" marR="0">
              <a:lnSpc>
                <a:spcPts val="1675"/>
              </a:lnSpc>
              <a:spcBef>
                <a:spcPts val="300"/>
              </a:spcBef>
              <a:spcAft>
                <a:spcPts val="0"/>
              </a:spcAft>
            </a:pP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despesa</a:t>
            </a:r>
            <a:r>
              <a:rPr sz="15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forma</a:t>
            </a:r>
            <a:r>
              <a:rPr sz="15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2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evidenciar</a:t>
            </a:r>
            <a:r>
              <a:rPr sz="15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2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política</a:t>
            </a:r>
            <a:r>
              <a:rPr sz="15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econômica</a:t>
            </a:r>
            <a:r>
              <a:rPr sz="15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financeira</a:t>
            </a:r>
            <a:r>
              <a:rPr sz="15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2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2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programa</a:t>
            </a:r>
            <a:r>
              <a:rPr sz="15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1675"/>
              </a:lnSpc>
              <a:spcBef>
                <a:spcPts val="25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trabalho do Governo, obedecidos os princípios de unidade universalidade e anualidade.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997" y="2134094"/>
            <a:ext cx="3140550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§1° Integrarão a Lei de Orçamento: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997" y="2385147"/>
            <a:ext cx="7568521" cy="125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I - Sumário geral da receita por fontes e da despesa por funções do Governo;</a:t>
            </a:r>
          </a:p>
          <a:p>
            <a:pPr marL="0" marR="0">
              <a:lnSpc>
                <a:spcPts val="1675"/>
              </a:lnSpc>
              <a:spcBef>
                <a:spcPts val="300"/>
              </a:spcBef>
              <a:spcAft>
                <a:spcPts val="0"/>
              </a:spcAft>
            </a:pPr>
            <a:r>
              <a:rPr sz="1500" spc="11" dirty="0">
                <a:solidFill>
                  <a:srgbClr val="000000"/>
                </a:solidFill>
                <a:latin typeface="Arial"/>
                <a:cs typeface="Arial"/>
              </a:rPr>
              <a:t>II</a:t>
            </a:r>
            <a:r>
              <a:rPr sz="15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500" spc="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Quadro</a:t>
            </a:r>
            <a:r>
              <a:rPr sz="15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demonstrativo</a:t>
            </a:r>
            <a:r>
              <a:rPr sz="15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5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15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Despesa</a:t>
            </a:r>
            <a:r>
              <a:rPr sz="15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segundo</a:t>
            </a:r>
            <a:r>
              <a:rPr sz="15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1500" spc="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Categorias</a:t>
            </a:r>
            <a:r>
              <a:rPr sz="1500" spc="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Econômicas,</a:t>
            </a:r>
          </a:p>
          <a:p>
            <a:pPr marL="0" marR="0">
              <a:lnSpc>
                <a:spcPts val="1675"/>
              </a:lnSpc>
              <a:spcBef>
                <a:spcPts val="25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na forma do Anexo nº1;</a:t>
            </a:r>
          </a:p>
          <a:p>
            <a:pPr marL="0" marR="0">
              <a:lnSpc>
                <a:spcPts val="1675"/>
              </a:lnSpc>
              <a:spcBef>
                <a:spcPts val="30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III - Quadro discriminativo da receita por fontes e respectiva legislação;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IV - Quadro das dotações por órgãos do Governo e da Administração.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9997" y="3891431"/>
            <a:ext cx="3557364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§2º Acompanharão a Lei de Orçamento: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9997" y="4142484"/>
            <a:ext cx="7568682" cy="1004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I - Quadros demonstrativos da receita e planos de aplicação dos fundos especiais;</a:t>
            </a:r>
          </a:p>
          <a:p>
            <a:pPr marL="0" marR="0">
              <a:lnSpc>
                <a:spcPts val="1675"/>
              </a:lnSpc>
              <a:spcBef>
                <a:spcPts val="30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II - Quadros demonstrativos da despesa, na forma dos Anexos n°6 a 9;</a:t>
            </a:r>
          </a:p>
          <a:p>
            <a:pPr marL="0" marR="0">
              <a:lnSpc>
                <a:spcPts val="1675"/>
              </a:lnSpc>
              <a:spcBef>
                <a:spcPts val="251"/>
              </a:spcBef>
              <a:spcAft>
                <a:spcPts val="0"/>
              </a:spcAft>
            </a:pP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III</a:t>
            </a:r>
            <a:r>
              <a:rPr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500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Quadro</a:t>
            </a:r>
            <a:r>
              <a:rPr sz="15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demonstrativo</a:t>
            </a:r>
            <a:r>
              <a:rPr sz="15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programa</a:t>
            </a:r>
            <a:r>
              <a:rPr sz="15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anual</a:t>
            </a:r>
            <a:r>
              <a:rPr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trabalho</a:t>
            </a:r>
            <a:r>
              <a:rPr sz="15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Governo,</a:t>
            </a:r>
            <a:r>
              <a:rPr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termos</a:t>
            </a:r>
            <a:r>
              <a:rPr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3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realização de obras e de prestação de serviços.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32839" y="230654"/>
            <a:ext cx="5062792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RECEITA ORÇAMENTÁRIA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80105" y="849950"/>
            <a:ext cx="1568214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92402" y="1913525"/>
            <a:ext cx="522729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Quadro Comparativo de Arrecadação da Receita Até O Período Nos Últimos 5 Exercícios: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63297" y="2096278"/>
            <a:ext cx="265323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08413" y="2172478"/>
            <a:ext cx="970706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962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PREVISÃO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ATUALIZADA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09769" y="2172478"/>
            <a:ext cx="1358772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ARRECADADO ATÉ</a:t>
            </a:r>
          </a:p>
          <a:p>
            <a:pPr marL="243268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O PERÍODO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84184" y="2248678"/>
            <a:ext cx="851024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EXERCÍCIO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90450" y="2248678"/>
            <a:ext cx="610976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REALIZ</a:t>
            </a:r>
          </a:p>
          <a:p>
            <a:pPr marL="8820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ADO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92274" y="2599325"/>
            <a:ext cx="434925" cy="98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2019</a:t>
            </a:r>
          </a:p>
          <a:p>
            <a:pPr marL="0" marR="0">
              <a:lnSpc>
                <a:spcPts val="1117"/>
              </a:lnSpc>
              <a:spcBef>
                <a:spcPts val="45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2020</a:t>
            </a:r>
          </a:p>
          <a:p>
            <a:pPr marL="0" marR="0">
              <a:lnSpc>
                <a:spcPts val="1117"/>
              </a:lnSpc>
              <a:spcBef>
                <a:spcPts val="45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2021</a:t>
            </a:r>
          </a:p>
          <a:p>
            <a:pPr marL="0" marR="0">
              <a:lnSpc>
                <a:spcPts val="1117"/>
              </a:lnSpc>
              <a:spcBef>
                <a:spcPts val="40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2022</a:t>
            </a:r>
          </a:p>
          <a:p>
            <a:pPr marL="0" marR="0">
              <a:lnSpc>
                <a:spcPts val="1117"/>
              </a:lnSpc>
              <a:spcBef>
                <a:spcPts val="45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2023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48455" y="2599325"/>
            <a:ext cx="96456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14.400.000,00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14480" y="2599325"/>
            <a:ext cx="893936" cy="98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4.779.080,73</a:t>
            </a:r>
          </a:p>
          <a:p>
            <a:pPr marL="0" marR="0">
              <a:lnSpc>
                <a:spcPts val="1117"/>
              </a:lnSpc>
              <a:spcBef>
                <a:spcPts val="45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4.935.288,24</a:t>
            </a:r>
          </a:p>
          <a:p>
            <a:pPr marL="0" marR="0">
              <a:lnSpc>
                <a:spcPts val="1117"/>
              </a:lnSpc>
              <a:spcBef>
                <a:spcPts val="45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5.703.269,57</a:t>
            </a:r>
          </a:p>
          <a:p>
            <a:pPr marL="0" marR="0">
              <a:lnSpc>
                <a:spcPts val="1117"/>
              </a:lnSpc>
              <a:spcBef>
                <a:spcPts val="40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8.461.334,09</a:t>
            </a:r>
          </a:p>
          <a:p>
            <a:pPr marL="0" marR="0">
              <a:lnSpc>
                <a:spcPts val="1117"/>
              </a:lnSpc>
              <a:spcBef>
                <a:spcPts val="45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7.833.165,58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156325" y="2599325"/>
            <a:ext cx="470210" cy="98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33,19</a:t>
            </a:r>
          </a:p>
          <a:p>
            <a:pPr marL="0" marR="0">
              <a:lnSpc>
                <a:spcPts val="1117"/>
              </a:lnSpc>
              <a:spcBef>
                <a:spcPts val="45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32,15</a:t>
            </a:r>
          </a:p>
          <a:p>
            <a:pPr marL="0" marR="0">
              <a:lnSpc>
                <a:spcPts val="1117"/>
              </a:lnSpc>
              <a:spcBef>
                <a:spcPts val="45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33,99</a:t>
            </a:r>
          </a:p>
          <a:p>
            <a:pPr marL="0" marR="0">
              <a:lnSpc>
                <a:spcPts val="1117"/>
              </a:lnSpc>
              <a:spcBef>
                <a:spcPts val="40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48,07</a:t>
            </a:r>
          </a:p>
          <a:p>
            <a:pPr marL="0" marR="0">
              <a:lnSpc>
                <a:spcPts val="1117"/>
              </a:lnSpc>
              <a:spcBef>
                <a:spcPts val="45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33,99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48455" y="2799350"/>
            <a:ext cx="964567" cy="780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15.350.000,00</a:t>
            </a:r>
          </a:p>
          <a:p>
            <a:pPr marL="0" marR="0">
              <a:lnSpc>
                <a:spcPts val="1117"/>
              </a:lnSpc>
              <a:spcBef>
                <a:spcPts val="45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16.780.000,00</a:t>
            </a:r>
          </a:p>
          <a:p>
            <a:pPr marL="0" marR="0">
              <a:lnSpc>
                <a:spcPts val="1117"/>
              </a:lnSpc>
              <a:spcBef>
                <a:spcPts val="45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17.603.921,00</a:t>
            </a:r>
          </a:p>
          <a:p>
            <a:pPr marL="0" marR="0">
              <a:lnSpc>
                <a:spcPts val="1117"/>
              </a:lnSpc>
              <a:spcBef>
                <a:spcPts val="40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23.042.610,00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32839" y="230654"/>
            <a:ext cx="5062792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RECEITA ORÇAMENTÁRIA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80105" y="849950"/>
            <a:ext cx="1568214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5062" y="230654"/>
            <a:ext cx="6058345" cy="980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RECEITA ESTIMADA X RECEITA</a:t>
            </a:r>
          </a:p>
          <a:p>
            <a:pPr marL="1588008" marR="0">
              <a:lnSpc>
                <a:spcPts val="3351"/>
              </a:lnSpc>
              <a:spcBef>
                <a:spcPts val="668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ARRECADADA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7571" y="1860528"/>
            <a:ext cx="2490308" cy="893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638" marR="0">
              <a:lnSpc>
                <a:spcPts val="1116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Receita Estimada</a:t>
            </a:r>
          </a:p>
          <a:p>
            <a:pPr marL="0" marR="0">
              <a:lnSpc>
                <a:spcPts val="1116"/>
              </a:lnSpc>
              <a:spcBef>
                <a:spcPts val="7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Meta de Arrecadação do 1º Bimestre</a:t>
            </a:r>
          </a:p>
          <a:p>
            <a:pPr marL="0" marR="0">
              <a:lnSpc>
                <a:spcPts val="1116"/>
              </a:lnSpc>
              <a:spcBef>
                <a:spcPts val="70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Meta de Arrecadação do 2º Bimestre</a:t>
            </a:r>
          </a:p>
          <a:p>
            <a:pPr marL="0" marR="0">
              <a:lnSpc>
                <a:spcPts val="1116"/>
              </a:lnSpc>
              <a:spcBef>
                <a:spcPts val="7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Meta de Arrecadação até o 2º Bimestre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01109" y="1860528"/>
            <a:ext cx="2514678" cy="893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7645" marR="0">
              <a:lnSpc>
                <a:spcPts val="1116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Receita Arrecadada</a:t>
            </a:r>
          </a:p>
          <a:p>
            <a:pPr marL="0" marR="0">
              <a:lnSpc>
                <a:spcPts val="1116"/>
              </a:lnSpc>
              <a:spcBef>
                <a:spcPts val="7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Receitas Arrecadada até o 1º Bimestre</a:t>
            </a:r>
          </a:p>
          <a:p>
            <a:pPr marL="0" marR="0">
              <a:lnSpc>
                <a:spcPts val="1116"/>
              </a:lnSpc>
              <a:spcBef>
                <a:spcPts val="70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Receitas Arrecadada até o 2º Bimestre</a:t>
            </a:r>
          </a:p>
          <a:p>
            <a:pPr marL="0" marR="0">
              <a:lnSpc>
                <a:spcPts val="1116"/>
              </a:lnSpc>
              <a:spcBef>
                <a:spcPts val="7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Receita Arrecadada até o 2º Bimestre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26803" y="2096634"/>
            <a:ext cx="893194" cy="657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6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3.840.435,00</a:t>
            </a:r>
          </a:p>
          <a:p>
            <a:pPr marL="0" marR="0">
              <a:lnSpc>
                <a:spcPts val="1116"/>
              </a:lnSpc>
              <a:spcBef>
                <a:spcPts val="75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3.840.435,00</a:t>
            </a:r>
          </a:p>
          <a:p>
            <a:pPr marL="0" marR="0">
              <a:lnSpc>
                <a:spcPts val="1116"/>
              </a:lnSpc>
              <a:spcBef>
                <a:spcPts val="7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7.680.870,00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00329" y="2096634"/>
            <a:ext cx="893194" cy="657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6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4.030.773,64</a:t>
            </a:r>
          </a:p>
          <a:p>
            <a:pPr marL="0" marR="0">
              <a:lnSpc>
                <a:spcPts val="1116"/>
              </a:lnSpc>
              <a:spcBef>
                <a:spcPts val="75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3.802.391,94</a:t>
            </a:r>
          </a:p>
          <a:p>
            <a:pPr marL="0" marR="0">
              <a:lnSpc>
                <a:spcPts val="1116"/>
              </a:lnSpc>
              <a:spcBef>
                <a:spcPts val="7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7.833.165,58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06673" y="2958207"/>
            <a:ext cx="434174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1,98%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Arrecadado a mais do que o Previsto até o 2º Bimestre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9036" y="219982"/>
            <a:ext cx="6790336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DESPESAS ORÇAMENTÁRIAS (LIQUIDADAS)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1061595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8572" y="1907454"/>
            <a:ext cx="2579751" cy="1046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3133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Descrição:</a:t>
            </a:r>
          </a:p>
          <a:p>
            <a:pPr marL="0" marR="0">
              <a:lnSpc>
                <a:spcPts val="1117"/>
              </a:lnSpc>
              <a:spcBef>
                <a:spcPts val="30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DESPESAS (EXCETO INTRA-ORÇ.) (VIII)</a:t>
            </a:r>
          </a:p>
          <a:p>
            <a:pPr marL="70611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DESPESAS CORRENTES</a:t>
            </a:r>
          </a:p>
          <a:p>
            <a:pPr marL="141223" marR="0">
              <a:lnSpc>
                <a:spcPts val="1117"/>
              </a:lnSpc>
              <a:spcBef>
                <a:spcPts val="21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Pessoal e Encargos Sociais</a:t>
            </a:r>
          </a:p>
          <a:p>
            <a:pPr marL="141223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Outras Despesas Correntes</a:t>
            </a:r>
          </a:p>
          <a:p>
            <a:pPr marL="70611" marR="0">
              <a:lnSpc>
                <a:spcPts val="1117"/>
              </a:lnSpc>
              <a:spcBef>
                <a:spcPts val="24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DESPESAS DE CAPITAL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15664" y="1907454"/>
            <a:ext cx="3063151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Saldo em 30/04/2023 (a)</a:t>
            </a:r>
            <a:r>
              <a:rPr sz="1000" b="1" spc="1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Saldo em 30/04/2022 (b)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30415" y="1907454"/>
            <a:ext cx="689427" cy="1568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%(a/b)</a:t>
            </a:r>
          </a:p>
          <a:p>
            <a:pPr marL="106350" marR="0">
              <a:lnSpc>
                <a:spcPts val="1117"/>
              </a:lnSpc>
              <a:spcBef>
                <a:spcPts val="2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28,13%</a:t>
            </a:r>
          </a:p>
          <a:p>
            <a:pPr marL="10635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29,56%</a:t>
            </a:r>
          </a:p>
          <a:p>
            <a:pPr marL="106350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22,43%</a:t>
            </a:r>
          </a:p>
          <a:p>
            <a:pPr marL="10635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36,05%</a:t>
            </a:r>
          </a:p>
          <a:p>
            <a:pPr marL="176962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1,00%</a:t>
            </a:r>
          </a:p>
          <a:p>
            <a:pPr marL="176962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5,52%</a:t>
            </a:r>
          </a:p>
          <a:p>
            <a:pPr marL="64058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-40,78%</a:t>
            </a:r>
          </a:p>
          <a:p>
            <a:pPr marL="106350" marR="0">
              <a:lnSpc>
                <a:spcPts val="1117"/>
              </a:lnSpc>
              <a:spcBef>
                <a:spcPts val="35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28,13%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04054" y="2086651"/>
            <a:ext cx="893936" cy="1208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7.759.001,41</a:t>
            </a:r>
          </a:p>
          <a:p>
            <a:pPr marL="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7.453.506,88</a:t>
            </a:r>
          </a:p>
          <a:p>
            <a:pPr marL="0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3.356.088,52</a:t>
            </a:r>
          </a:p>
          <a:p>
            <a:pPr marL="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4.097.418,36</a:t>
            </a:r>
          </a:p>
          <a:p>
            <a:pPr marL="105918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305.494,53</a:t>
            </a:r>
          </a:p>
          <a:p>
            <a:pPr marL="105918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287.983,21</a:t>
            </a:r>
          </a:p>
          <a:p>
            <a:pPr marL="176530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17.511,32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85357" y="2086651"/>
            <a:ext cx="893936" cy="1208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6.055.506,96</a:t>
            </a:r>
          </a:p>
          <a:p>
            <a:pPr marL="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5.753.030,04</a:t>
            </a:r>
          </a:p>
          <a:p>
            <a:pPr marL="0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2.741.304,60</a:t>
            </a:r>
          </a:p>
          <a:p>
            <a:pPr marL="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3.011.725,44</a:t>
            </a:r>
          </a:p>
          <a:p>
            <a:pPr marL="105918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302.476,92</a:t>
            </a:r>
          </a:p>
          <a:p>
            <a:pPr marL="105918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272.907,91</a:t>
            </a:r>
          </a:p>
          <a:p>
            <a:pPr marL="176530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29.569,01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9796" y="2943901"/>
            <a:ext cx="1429912" cy="3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Investimentos</a:t>
            </a:r>
          </a:p>
          <a:p>
            <a:pPr marL="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Amortização da Dívida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8572" y="3298104"/>
            <a:ext cx="2495423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TOTAL DAS DESPESAS (X) = (VIII + IX)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04054" y="3296326"/>
            <a:ext cx="893936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7.759.001,41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85357" y="3296326"/>
            <a:ext cx="893936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6.055.506,96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122" y="230654"/>
            <a:ext cx="7392226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METAS DA DESPESA POR CATEGORIA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2712" y="747519"/>
            <a:ext cx="2523046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ECONÔMICA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96946" y="1372237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1º Quadrimestre de 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0724" y="1909453"/>
            <a:ext cx="2304382" cy="1074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2167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sz="1100" b="1" spc="15" dirty="0">
                <a:solidFill>
                  <a:srgbClr val="000000"/>
                </a:solidFill>
                <a:latin typeface="Arial"/>
                <a:cs typeface="Arial"/>
              </a:rPr>
              <a:t>Despesa</a:t>
            </a:r>
          </a:p>
          <a:p>
            <a:pPr marL="424903" marR="0">
              <a:lnSpc>
                <a:spcPts val="1256"/>
              </a:lnSpc>
              <a:spcBef>
                <a:spcPts val="402"/>
              </a:spcBef>
              <a:spcAft>
                <a:spcPts val="0"/>
              </a:spcAft>
            </a:pPr>
            <a:r>
              <a:rPr sz="1100" spc="14" dirty="0">
                <a:solidFill>
                  <a:srgbClr val="000000"/>
                </a:solidFill>
                <a:latin typeface="Arial"/>
                <a:cs typeface="Arial"/>
              </a:rPr>
              <a:t>Despesas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spc="12" dirty="0">
                <a:solidFill>
                  <a:srgbClr val="000000"/>
                </a:solidFill>
                <a:latin typeface="Arial"/>
                <a:cs typeface="Arial"/>
              </a:rPr>
              <a:t>Correntes</a:t>
            </a:r>
          </a:p>
          <a:p>
            <a:pPr marL="416902" marR="0">
              <a:lnSpc>
                <a:spcPts val="1256"/>
              </a:lnSpc>
              <a:spcBef>
                <a:spcPts val="418"/>
              </a:spcBef>
              <a:spcAft>
                <a:spcPts val="0"/>
              </a:spcAft>
            </a:pPr>
            <a:r>
              <a:rPr sz="1100" spc="14" dirty="0">
                <a:solidFill>
                  <a:srgbClr val="000000"/>
                </a:solidFill>
                <a:latin typeface="Arial"/>
                <a:cs typeface="Arial"/>
              </a:rPr>
              <a:t>Despesas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spc="14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spc="12" dirty="0">
                <a:solidFill>
                  <a:srgbClr val="000000"/>
                </a:solidFill>
                <a:latin typeface="Arial"/>
                <a:cs typeface="Arial"/>
              </a:rPr>
              <a:t>Capital</a:t>
            </a:r>
          </a:p>
          <a:p>
            <a:pPr marL="0" marR="0">
              <a:lnSpc>
                <a:spcPts val="1256"/>
              </a:lnSpc>
              <a:spcBef>
                <a:spcPts val="418"/>
              </a:spcBef>
              <a:spcAft>
                <a:spcPts val="0"/>
              </a:spcAft>
            </a:pPr>
            <a:r>
              <a:rPr sz="1100" spc="13" dirty="0">
                <a:solidFill>
                  <a:srgbClr val="000000"/>
                </a:solidFill>
                <a:latin typeface="Arial"/>
                <a:cs typeface="Arial"/>
              </a:rPr>
              <a:t>Reserva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spc="14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spc="12" dirty="0">
                <a:solidFill>
                  <a:srgbClr val="000000"/>
                </a:solidFill>
                <a:latin typeface="Arial"/>
                <a:cs typeface="Arial"/>
              </a:rPr>
              <a:t>Contingência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 e</a:t>
            </a:r>
            <a:r>
              <a:rPr sz="11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spc="17" dirty="0">
                <a:solidFill>
                  <a:srgbClr val="000000"/>
                </a:solidFill>
                <a:latin typeface="Arial"/>
                <a:cs typeface="Arial"/>
              </a:rPr>
              <a:t>RPPS</a:t>
            </a:r>
          </a:p>
          <a:p>
            <a:pPr marL="905319" marR="0">
              <a:lnSpc>
                <a:spcPts val="1256"/>
              </a:lnSpc>
              <a:spcBef>
                <a:spcPts val="483"/>
              </a:spcBef>
              <a:spcAft>
                <a:spcPts val="0"/>
              </a:spcAft>
            </a:pPr>
            <a:r>
              <a:rPr sz="1100" b="1" spc="13" dirty="0">
                <a:solidFill>
                  <a:srgbClr val="000000"/>
                </a:solidFill>
                <a:latin typeface="Arial"/>
                <a:cs typeface="Arial"/>
              </a:rPr>
              <a:t>Total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13415" y="1909453"/>
            <a:ext cx="3625454" cy="1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sz="1100" b="1" spc="15" dirty="0">
                <a:solidFill>
                  <a:srgbClr val="000000"/>
                </a:solidFill>
                <a:latin typeface="Arial"/>
                <a:cs typeface="Arial"/>
              </a:rPr>
              <a:t>Despesa</a:t>
            </a:r>
            <a:r>
              <a:rPr sz="11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b="1" spc="19" dirty="0">
                <a:solidFill>
                  <a:srgbClr val="000000"/>
                </a:solidFill>
                <a:latin typeface="Arial"/>
                <a:cs typeface="Arial"/>
              </a:rPr>
              <a:t>PrevistaDespesa</a:t>
            </a:r>
            <a:r>
              <a:rPr sz="11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b="1" spc="17" dirty="0">
                <a:solidFill>
                  <a:srgbClr val="000000"/>
                </a:solidFill>
                <a:latin typeface="Arial"/>
                <a:cs typeface="Arial"/>
              </a:rPr>
              <a:t>LiquidadaDiferença</a:t>
            </a:r>
            <a:r>
              <a:rPr sz="11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b="1" spc="13" dirty="0">
                <a:solidFill>
                  <a:srgbClr val="000000"/>
                </a:solidFill>
                <a:latin typeface="Arial"/>
                <a:cs typeface="Arial"/>
              </a:rPr>
              <a:t>(R$)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88015" y="2126534"/>
            <a:ext cx="986628" cy="635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sz="1100" spc="12" dirty="0">
                <a:solidFill>
                  <a:srgbClr val="000000"/>
                </a:solidFill>
                <a:latin typeface="Arial"/>
                <a:cs typeface="Arial"/>
              </a:rPr>
              <a:t>7.079.134,36</a:t>
            </a:r>
          </a:p>
          <a:p>
            <a:pPr marL="59575" marR="0">
              <a:lnSpc>
                <a:spcPts val="1256"/>
              </a:lnSpc>
              <a:spcBef>
                <a:spcPts val="418"/>
              </a:spcBef>
              <a:spcAft>
                <a:spcPts val="0"/>
              </a:spcAft>
            </a:pPr>
            <a:r>
              <a:rPr sz="1100" spc="12" dirty="0">
                <a:solidFill>
                  <a:srgbClr val="000000"/>
                </a:solidFill>
                <a:latin typeface="Arial"/>
                <a:cs typeface="Arial"/>
              </a:rPr>
              <a:t>599.675,64</a:t>
            </a:r>
          </a:p>
          <a:p>
            <a:pPr marL="139014" marR="0">
              <a:lnSpc>
                <a:spcPts val="1256"/>
              </a:lnSpc>
              <a:spcBef>
                <a:spcPts val="418"/>
              </a:spcBef>
              <a:spcAft>
                <a:spcPts val="0"/>
              </a:spcAft>
            </a:pPr>
            <a:r>
              <a:rPr sz="1100" spc="12" dirty="0">
                <a:solidFill>
                  <a:srgbClr val="000000"/>
                </a:solidFill>
                <a:latin typeface="Arial"/>
                <a:cs typeface="Arial"/>
              </a:rPr>
              <a:t>2.060,00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40260" y="2126534"/>
            <a:ext cx="986628" cy="635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sz="1100" spc="12" dirty="0">
                <a:solidFill>
                  <a:srgbClr val="000000"/>
                </a:solidFill>
                <a:latin typeface="Arial"/>
                <a:cs typeface="Arial"/>
              </a:rPr>
              <a:t>7.453.506,88</a:t>
            </a:r>
          </a:p>
          <a:p>
            <a:pPr marL="59588" marR="0">
              <a:lnSpc>
                <a:spcPts val="1256"/>
              </a:lnSpc>
              <a:spcBef>
                <a:spcPts val="418"/>
              </a:spcBef>
              <a:spcAft>
                <a:spcPts val="0"/>
              </a:spcAft>
            </a:pPr>
            <a:r>
              <a:rPr sz="1100" spc="12" dirty="0">
                <a:solidFill>
                  <a:srgbClr val="000000"/>
                </a:solidFill>
                <a:latin typeface="Arial"/>
                <a:cs typeface="Arial"/>
              </a:rPr>
              <a:t>305.494,53</a:t>
            </a:r>
          </a:p>
          <a:p>
            <a:pPr marL="278041" marR="0">
              <a:lnSpc>
                <a:spcPts val="1256"/>
              </a:lnSpc>
              <a:spcBef>
                <a:spcPts val="418"/>
              </a:spcBef>
              <a:spcAft>
                <a:spcPts val="0"/>
              </a:spcAft>
            </a:pPr>
            <a:r>
              <a:rPr sz="1100" spc="12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20941" y="2126534"/>
            <a:ext cx="915051" cy="635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86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sz="1100" spc="12" dirty="0">
                <a:solidFill>
                  <a:srgbClr val="000000"/>
                </a:solidFill>
                <a:latin typeface="Arial"/>
                <a:cs typeface="Arial"/>
              </a:rPr>
              <a:t>374.372,52</a:t>
            </a:r>
          </a:p>
          <a:p>
            <a:pPr marL="0" marR="0">
              <a:lnSpc>
                <a:spcPts val="1256"/>
              </a:lnSpc>
              <a:spcBef>
                <a:spcPts val="418"/>
              </a:spcBef>
              <a:spcAft>
                <a:spcPts val="0"/>
              </a:spcAft>
            </a:pPr>
            <a:r>
              <a:rPr sz="1100" spc="12" dirty="0">
                <a:solidFill>
                  <a:srgbClr val="000000"/>
                </a:solidFill>
                <a:latin typeface="Arial"/>
                <a:cs typeface="Arial"/>
              </a:rPr>
              <a:t>-294.181,11</a:t>
            </a:r>
          </a:p>
          <a:p>
            <a:pPr marL="79438" marR="0">
              <a:lnSpc>
                <a:spcPts val="1256"/>
              </a:lnSpc>
              <a:spcBef>
                <a:spcPts val="418"/>
              </a:spcBef>
              <a:spcAft>
                <a:spcPts val="0"/>
              </a:spcAft>
            </a:pPr>
            <a:r>
              <a:rPr sz="1100" spc="11" dirty="0">
                <a:solidFill>
                  <a:srgbClr val="000000"/>
                </a:solidFill>
                <a:latin typeface="Arial"/>
                <a:cs typeface="Arial"/>
              </a:rPr>
              <a:t>-2.060,00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8015" y="2785753"/>
            <a:ext cx="986628" cy="1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sz="1100" b="1" spc="12" dirty="0">
                <a:solidFill>
                  <a:srgbClr val="000000"/>
                </a:solidFill>
                <a:latin typeface="Arial"/>
                <a:cs typeface="Arial"/>
              </a:rPr>
              <a:t>7.680.870,00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40260" y="2785753"/>
            <a:ext cx="986628" cy="1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sz="1100" b="1" spc="12" dirty="0">
                <a:solidFill>
                  <a:srgbClr val="000000"/>
                </a:solidFill>
                <a:latin typeface="Arial"/>
                <a:cs typeface="Arial"/>
              </a:rPr>
              <a:t>7.759.001,41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784441" y="2785753"/>
            <a:ext cx="788012" cy="1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sz="1100" b="1" spc="12" dirty="0">
                <a:solidFill>
                  <a:srgbClr val="000000"/>
                </a:solidFill>
                <a:latin typeface="Arial"/>
                <a:cs typeface="Arial"/>
              </a:rPr>
              <a:t>78.131,41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9997" y="3226214"/>
            <a:ext cx="7568545" cy="1091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48" dirty="0">
                <a:solidFill>
                  <a:srgbClr val="000000"/>
                </a:solidFill>
                <a:latin typeface="Arial"/>
                <a:cs typeface="Arial"/>
              </a:rPr>
              <a:t>Pelos</a:t>
            </a:r>
            <a:r>
              <a:rPr sz="16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48" dirty="0">
                <a:solidFill>
                  <a:srgbClr val="000000"/>
                </a:solidFill>
                <a:latin typeface="Arial"/>
                <a:cs typeface="Arial"/>
              </a:rPr>
              <a:t>dados</a:t>
            </a:r>
            <a:r>
              <a:rPr sz="16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48" dirty="0">
                <a:solidFill>
                  <a:srgbClr val="000000"/>
                </a:solidFill>
                <a:latin typeface="Arial"/>
                <a:cs typeface="Arial"/>
              </a:rPr>
              <a:t>acima</a:t>
            </a:r>
            <a:r>
              <a:rPr sz="16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48" dirty="0">
                <a:solidFill>
                  <a:srgbClr val="000000"/>
                </a:solidFill>
                <a:latin typeface="Arial"/>
                <a:cs typeface="Arial"/>
              </a:rPr>
              <a:t>apresentados,</a:t>
            </a:r>
            <a:r>
              <a:rPr sz="16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48" dirty="0">
                <a:solidFill>
                  <a:srgbClr val="000000"/>
                </a:solidFill>
                <a:latin typeface="Arial"/>
                <a:cs typeface="Arial"/>
              </a:rPr>
              <a:t>conclui-se</a:t>
            </a:r>
            <a:r>
              <a:rPr sz="16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48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6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49" dirty="0">
                <a:solidFill>
                  <a:srgbClr val="000000"/>
                </a:solidFill>
                <a:latin typeface="Arial"/>
                <a:cs typeface="Arial"/>
              </a:rPr>
              <a:t>até</a:t>
            </a:r>
            <a:r>
              <a:rPr sz="16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600" spc="3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48" dirty="0">
                <a:solidFill>
                  <a:srgbClr val="000000"/>
                </a:solidFill>
                <a:latin typeface="Arial"/>
                <a:cs typeface="Arial"/>
              </a:rPr>
              <a:t>término</a:t>
            </a:r>
            <a:r>
              <a:rPr sz="16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48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6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48" dirty="0">
                <a:solidFill>
                  <a:srgbClr val="000000"/>
                </a:solidFill>
                <a:latin typeface="Arial"/>
                <a:cs typeface="Arial"/>
              </a:rPr>
              <a:t>período</a:t>
            </a:r>
          </a:p>
          <a:p>
            <a:pPr marL="0" marR="0">
              <a:lnSpc>
                <a:spcPts val="1787"/>
              </a:lnSpc>
              <a:spcBef>
                <a:spcPts val="324"/>
              </a:spcBef>
              <a:spcAft>
                <a:spcPts val="0"/>
              </a:spcAft>
            </a:pPr>
            <a:r>
              <a:rPr sz="1600" spc="14" dirty="0">
                <a:solidFill>
                  <a:srgbClr val="000000"/>
                </a:solidFill>
                <a:latin typeface="Arial"/>
                <a:cs typeface="Arial"/>
              </a:rPr>
              <a:t>analisado,</a:t>
            </a:r>
            <a:r>
              <a:rPr sz="16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600" spc="1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Arial"/>
                <a:cs typeface="Arial"/>
              </a:rPr>
              <a:t>total</a:t>
            </a:r>
            <a:r>
              <a:rPr sz="1600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6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Arial"/>
                <a:cs typeface="Arial"/>
              </a:rPr>
              <a:t>Despesa</a:t>
            </a:r>
            <a:r>
              <a:rPr sz="16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Arial"/>
                <a:cs typeface="Arial"/>
              </a:rPr>
              <a:t>Liquidada,</a:t>
            </a:r>
            <a:r>
              <a:rPr sz="16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6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Arial"/>
                <a:cs typeface="Arial"/>
              </a:rPr>
              <a:t>montante</a:t>
            </a:r>
            <a:r>
              <a:rPr sz="1600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6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spc="14" dirty="0">
                <a:solidFill>
                  <a:srgbClr val="000000"/>
                </a:solidFill>
                <a:latin typeface="Arial"/>
                <a:cs typeface="Arial"/>
              </a:rPr>
              <a:t>R$7.759.001,41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600" spc="1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Arial"/>
                <a:cs typeface="Arial"/>
              </a:rPr>
              <a:t>ficou</a:t>
            </a:r>
          </a:p>
          <a:p>
            <a:pPr marL="0" marR="0">
              <a:lnSpc>
                <a:spcPts val="1787"/>
              </a:lnSpc>
              <a:spcBef>
                <a:spcPts val="382"/>
              </a:spcBef>
              <a:spcAft>
                <a:spcPts val="0"/>
              </a:spcAft>
            </a:pPr>
            <a:r>
              <a:rPr sz="1600" b="1" spc="17" dirty="0">
                <a:solidFill>
                  <a:srgbClr val="000000"/>
                </a:solidFill>
                <a:latin typeface="Arial"/>
                <a:cs typeface="Arial"/>
              </a:rPr>
              <a:t>ACIMA</a:t>
            </a:r>
            <a:r>
              <a:rPr sz="1600" b="1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7" dirty="0">
                <a:solidFill>
                  <a:srgbClr val="000000"/>
                </a:solidFill>
                <a:latin typeface="Arial"/>
                <a:cs typeface="Arial"/>
              </a:rPr>
              <a:t>das</a:t>
            </a:r>
            <a:r>
              <a:rPr sz="1600" spc="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7" dirty="0">
                <a:solidFill>
                  <a:srgbClr val="000000"/>
                </a:solidFill>
                <a:latin typeface="Arial"/>
                <a:cs typeface="Arial"/>
              </a:rPr>
              <a:t>metas</a:t>
            </a:r>
            <a:r>
              <a:rPr sz="16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7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6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7" dirty="0">
                <a:solidFill>
                  <a:srgbClr val="000000"/>
                </a:solidFill>
                <a:latin typeface="Arial"/>
                <a:cs typeface="Arial"/>
              </a:rPr>
              <a:t>Desembolso</a:t>
            </a:r>
            <a:r>
              <a:rPr sz="16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7" dirty="0">
                <a:solidFill>
                  <a:srgbClr val="000000"/>
                </a:solidFill>
                <a:latin typeface="Arial"/>
                <a:cs typeface="Arial"/>
              </a:rPr>
              <a:t>Autorizadas,</a:t>
            </a:r>
            <a:r>
              <a:rPr sz="1600" spc="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7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6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7" dirty="0">
                <a:solidFill>
                  <a:srgbClr val="000000"/>
                </a:solidFill>
                <a:latin typeface="Arial"/>
                <a:cs typeface="Arial"/>
              </a:rPr>
              <a:t>estavam</a:t>
            </a:r>
            <a:r>
              <a:rPr sz="16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7" dirty="0">
                <a:solidFill>
                  <a:srgbClr val="000000"/>
                </a:solidFill>
                <a:latin typeface="Arial"/>
                <a:cs typeface="Arial"/>
              </a:rPr>
              <a:t>estimadas</a:t>
            </a:r>
            <a:r>
              <a:rPr sz="16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7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6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spc="17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  <a:p>
            <a:pPr marL="0" marR="0">
              <a:lnSpc>
                <a:spcPts val="1787"/>
              </a:lnSpc>
              <a:spcBef>
                <a:spcPts val="383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7.680.870,00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3060</Words>
  <Application>Microsoft Office PowerPoint</Application>
  <PresentationFormat>Personalizar</PresentationFormat>
  <Paragraphs>652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8" baseType="lpstr">
      <vt:lpstr>Calibri</vt:lpstr>
      <vt:lpstr>Arial</vt:lpstr>
      <vt:lpstr>Theme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ContainerAdministrator</dc:creator>
  <cp:lastModifiedBy>User</cp:lastModifiedBy>
  <cp:revision>3</cp:revision>
  <dcterms:modified xsi:type="dcterms:W3CDTF">2023-05-25T11:14:38Z</dcterms:modified>
</cp:coreProperties>
</file>