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74" r:id="rId5"/>
    <p:sldId id="278" r:id="rId6"/>
    <p:sldId id="276" r:id="rId7"/>
    <p:sldId id="277" r:id="rId8"/>
    <p:sldId id="271" r:id="rId9"/>
    <p:sldId id="272" r:id="rId10"/>
    <p:sldId id="260" r:id="rId11"/>
    <p:sldId id="262" r:id="rId12"/>
    <p:sldId id="265" r:id="rId13"/>
    <p:sldId id="267" r:id="rId14"/>
    <p:sldId id="280" r:id="rId15"/>
    <p:sldId id="269" r:id="rId16"/>
    <p:sldId id="281" r:id="rId17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76" d="100"/>
          <a:sy n="76" d="100"/>
        </p:scale>
        <p:origin x="-119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OURO%20VERDE\AUDIENCIAS%20PUBLICAS\2016\Planilhas%20audienci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OURO%20VERDE\AUDIENCIAS%20PUBLICAS\2016\Planilhas%20audiencias%20A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D76B298-635E-4B0F-AB96-7611A90AE1CD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56B0FB5-E3E1-45CD-B0D4-53F58C0A41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63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26B2F-D6E3-4C91-B600-56B98F7C4279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CCF36-BFC3-4302-9FF1-87AF9699119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08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D76C-F7F6-48BB-BEFF-34F895C09BC4}" type="datetimeFigureOut">
              <a:rPr lang="pt-BR" smtClean="0"/>
              <a:pPr/>
              <a:t>22/02/2017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LARI\Documents\ARQUIVOS%20DOC%20FLARI%2018022015\MUNICIPIOS\OURO%20VERDE\AUDIENCIAS%20PUBLICAS\2017\Planilhas%20audiencias%20Ouro%20Verde.xls!Resultado%20ate%20o%20quadrimestre!L2C1:L7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Aplica&#231;&#245;es!L5C1:L11C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Aplica&#231;&#245;es!L14C1:L20C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Aplica&#231;&#245;es!L25C1:L29C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Aplica&#231;&#245;es!L33C1:L37C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RESTOS!L5C1:L9C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LARI\Documents\ARQUIVOS%20DOC%20FLARI%2018022015\MUNICIPIOS\OURO%20VERDE\AUDIENCIAS%20PUBLICAS\2017\Planilhas%20audiencias%20Ouro%20Verde.xls!RECEITA!L4C1:L19C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RECEITA!%5bPlanilhas%20audiencias%20Ouro%20Verde.xls%5dRECEITA%20Gr&#225;fico%20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Despesa%20por%20Orgao!L2C1:L19C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file:///C:\Users\FLARI\Documents\ARQUIVOS%20DOC%20FLARI%2018022015\MUNICIPIOS\OURO%20VERDE\AUDIENCIAS%20PUBLICAS\2017\Planilhas%20audiencias%20Ouro%20Verde.xls!Despesa%20por%20Orgao!%5bPlanilhas%20audiencias%20Ouro%20Verde.xls%5dDespesa%20por%20Orgao%20Gr&#225;fico%203" TargetMode="Externa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Despesa%20por%20Elemento!L4C1:L9C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file:///C:\Users\FLARI\Documents\ARQUIVOS%20DOC%20FLARI%2018022015\MUNICIPIOS\OURO%20VERDE\AUDIENCIAS%20PUBLICAS\2017\Planilhas%20audiencias%20Ouro%20Verde.xls!Despesa%20por%20Elemento!%5bPlanilhas%20audiencias%20Ouro%20Verde.xls%5dDespesa%20por%20Elemento%20Gr&#225;fico%2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Audiência Pública </a:t>
            </a:r>
            <a:br>
              <a:rPr lang="pt-BR" sz="280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Demonstração e Avaliação do Cumprimento das Metas Fiscais – </a:t>
            </a:r>
            <a:br>
              <a:rPr lang="pt-BR" sz="280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3º Quadrimestre 2016</a:t>
            </a:r>
            <a:endParaRPr lang="pt-BR" sz="280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281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Administração 2017/2020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Prefeito Municipal: Amélio Remor Júnior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Vice-Prefeito: </a:t>
            </a:r>
            <a:r>
              <a:rPr lang="pt-BR" dirty="0" err="1" smtClean="0">
                <a:solidFill>
                  <a:schemeClr val="tx1"/>
                </a:solidFill>
              </a:rPr>
              <a:t>Adécio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Valendolf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Kosinski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Receitas e Despesas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43608" y="1556792"/>
          <a:ext cx="7056784" cy="251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Worksheet" r:id="rId3" imgW="6324715" imgH="1276246" progId="Excel.Sheet.8">
                  <p:link updateAutomatic="1"/>
                </p:oleObj>
              </mc:Choice>
              <mc:Fallback>
                <p:oleObj name="Worksheet" r:id="rId3" imgW="6324715" imgH="1276246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56792"/>
                        <a:ext cx="7056784" cy="251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2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Receita Corrente Líquida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LRF, ART. 2º, IV: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Receita Corrente Líquida: é somatório das receitas tributárias, de contribuições, patrimoniais, industriais, agropecuárias, de serviços, transferências correntes e outras receitas também correntes, menos as deduções da receita para formação do FUNDEB.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3645024"/>
          <a:ext cx="7704856" cy="504056"/>
        </p:xfrm>
        <a:graphic>
          <a:graphicData uri="http://schemas.openxmlformats.org/drawingml/2006/table">
            <a:tbl>
              <a:tblPr/>
              <a:tblGrid>
                <a:gridCol w="4953573"/>
                <a:gridCol w="2751283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latin typeface="Arial"/>
                        </a:rPr>
                        <a:t>Receita Corrente Liquida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latin typeface="Arial"/>
                        </a:rPr>
                        <a:t>              13.433.481,98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Gastos com Educação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827584" y="1484784"/>
          <a:ext cx="6912767" cy="2582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Worksheet" r:id="rId4" imgW="4524479" imgH="1276246" progId="Excel.Sheet.8">
                  <p:link updateAutomatic="1"/>
                </p:oleObj>
              </mc:Choice>
              <mc:Fallback>
                <p:oleObj name="Worksheet" r:id="rId4" imgW="4524479" imgH="1276246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6912767" cy="2582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Gastos com Saúde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1560" y="1484785"/>
          <a:ext cx="7344815" cy="2568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Worksheet" r:id="rId4" imgW="4524479" imgH="1247903" progId="Excel.Sheet.8">
                  <p:link updateAutomatic="1"/>
                </p:oleObj>
              </mc:Choice>
              <mc:Fallback>
                <p:oleObj name="Worksheet" r:id="rId4" imgW="4524479" imgH="1247903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84785"/>
                        <a:ext cx="7344815" cy="2568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Gastos com Saúde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83568" y="1772816"/>
          <a:ext cx="7200799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Worksheet" r:id="rId4" imgW="4524479" imgH="952596" progId="Excel.Sheet.8">
                  <p:link updateAutomatic="1"/>
                </p:oleObj>
              </mc:Choice>
              <mc:Fallback>
                <p:oleObj name="Worksheet" r:id="rId4" imgW="4524479" imgH="952596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7200799" cy="2736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Gastos com Pessoal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59632" y="1340768"/>
          <a:ext cx="662473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Worksheet" r:id="rId4" imgW="5134005" imgH="952596" progId="Excel.Sheet.8">
                  <p:link updateAutomatic="1"/>
                </p:oleObj>
              </mc:Choice>
              <mc:Fallback>
                <p:oleObj name="Worksheet" r:id="rId4" imgW="5134005" imgH="952596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340768"/>
                        <a:ext cx="6624735" cy="280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1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>
            <a:norm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971600" y="2564904"/>
          <a:ext cx="6768751" cy="25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Worksheet" r:id="rId4" imgW="5362645" imgH="971491" progId="Excel.Sheet.8">
                  <p:link updateAutomatic="1"/>
                </p:oleObj>
              </mc:Choice>
              <mc:Fallback>
                <p:oleObj name="Worksheet" r:id="rId4" imgW="5362645" imgH="971491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564904"/>
                        <a:ext cx="6768751" cy="25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1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83568" y="1772816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LEI COMPLEMENTAR 101/2000 – LRF </a:t>
            </a:r>
            <a:endParaRPr lang="pt-BR" sz="2400" dirty="0" smtClean="0"/>
          </a:p>
          <a:p>
            <a:r>
              <a:rPr lang="pt-BR" sz="2400" dirty="0" smtClean="0"/>
              <a:t>Parágrafo 4º, Art. 9º </a:t>
            </a:r>
          </a:p>
          <a:p>
            <a:endParaRPr lang="pt-BR" sz="2400" dirty="0" smtClean="0"/>
          </a:p>
          <a:p>
            <a:pPr algn="ctr"/>
            <a:r>
              <a:rPr lang="pt-BR" sz="2400" dirty="0" smtClean="0"/>
              <a:t>“... o Poder Executivo demonstrará e avaliará o cumprimento das metas fiscais de cada quadrimestre, em audiência pública...”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91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70080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Nesta audiência pública serão demonstrados os principais índices das finanças do município, tendo por base o Relatório Resumido da Execução Orçamentária (RREO) e o Relatório de Gestão Fiscal (RGF).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69938" y="692150"/>
          <a:ext cx="7459662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Worksheet" r:id="rId3" imgW="5819655" imgH="2800291" progId="Excel.Sheet.8">
                  <p:link updateAutomatic="1"/>
                </p:oleObj>
              </mc:Choice>
              <mc:Fallback>
                <p:oleObj name="Worksheet" r:id="rId3" imgW="5819655" imgH="2800291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692150"/>
                        <a:ext cx="7459662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611560" y="548680"/>
          <a:ext cx="7632848" cy="459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043608" y="404664"/>
          <a:ext cx="7344815" cy="482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Worksheet" r:id="rId4" imgW="5667409" imgH="3600374" progId="Excel.Sheet.8">
                  <p:link updateAutomatic="1"/>
                </p:oleObj>
              </mc:Choice>
              <mc:Fallback>
                <p:oleObj name="Worksheet" r:id="rId4" imgW="5667409" imgH="3600374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04664"/>
                        <a:ext cx="7344815" cy="4824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71600" y="692696"/>
          <a:ext cx="6984776" cy="453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Worksheet" r:id="rId4" imgW="4610050" imgH="2962251" progId="Excel.Sheet.8">
                  <p:link updateAutomatic="1"/>
                </p:oleObj>
              </mc:Choice>
              <mc:Fallback>
                <p:oleObj name="Worksheet" r:id="rId4" imgW="4610050" imgH="2962251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692696"/>
                        <a:ext cx="6984776" cy="453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683568" y="620688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043608" y="476672"/>
          <a:ext cx="6912768" cy="531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Worksheet" r:id="rId5" imgW="4591154" imgH="4733825" progId="Excel.Sheet.8">
                  <p:link updateAutomatic="1"/>
                </p:oleObj>
              </mc:Choice>
              <mc:Fallback>
                <p:oleObj name="Worksheet" r:id="rId5" imgW="4591154" imgH="4733825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6672"/>
                        <a:ext cx="6912768" cy="5319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Despesa por Modalidade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71600" y="1052736"/>
          <a:ext cx="6696744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Worksheet" r:id="rId4" imgW="4457804" imgH="1952700" progId="Excel.Sheet.8">
                  <p:link updateAutomatic="1"/>
                </p:oleObj>
              </mc:Choice>
              <mc:Fallback>
                <p:oleObj name="Worksheet" r:id="rId4" imgW="4457804" imgH="1952700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6696744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8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Despesa por Modalidade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547664" y="1124744"/>
          <a:ext cx="6552728" cy="3685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Worksheet" r:id="rId4" imgW="4591154" imgH="2762230" progId="Excel.Sheet.8">
                  <p:link updateAutomatic="1"/>
                </p:oleObj>
              </mc:Choice>
              <mc:Fallback>
                <p:oleObj name="Worksheet" r:id="rId4" imgW="4591154" imgH="2762230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24744"/>
                        <a:ext cx="6552728" cy="3685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8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167</Words>
  <Application>Microsoft Office PowerPoint</Application>
  <PresentationFormat>Apresentação na tela (4:3)</PresentationFormat>
  <Paragraphs>33</Paragraphs>
  <Slides>16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12</vt:i4>
      </vt:variant>
      <vt:variant>
        <vt:lpstr>Títulos de slides</vt:lpstr>
      </vt:variant>
      <vt:variant>
        <vt:i4>16</vt:i4>
      </vt:variant>
    </vt:vector>
  </HeadingPairs>
  <TitlesOfParts>
    <vt:vector size="29" baseType="lpstr">
      <vt:lpstr>Tema do Office</vt:lpstr>
      <vt:lpstr>C:\Users\FLARI\Documents\ARQUIVOS DOC FLARI 18022015\MUNICIPIOS\OURO VERDE\AUDIENCIAS PUBLICAS\2017\Planilhas audiencias Ouro Verde.xls!RECEITA!L4C1:L19C3</vt:lpstr>
      <vt:lpstr>C:\Users\FLARI\Documents\ARQUIVOS DOC FLARI 18022015\MUNICIPIOS\OURO VERDE\AUDIENCIAS PUBLICAS\2017\Planilhas audiencias Ouro Verde.xls!RECEITA![Planilhas audiencias Ouro Verde.xls]RECEITA Gráfico 1</vt:lpstr>
      <vt:lpstr>C:\Users\FLARI\Documents\ARQUIVOS DOC FLARI 18022015\MUNICIPIOS\OURO VERDE\AUDIENCIAS PUBLICAS\2017\Planilhas audiencias Ouro Verde.xls!Despesa por Orgao!L2C1:L19C3</vt:lpstr>
      <vt:lpstr>C:\Users\FLARI\Documents\ARQUIVOS DOC FLARI 18022015\MUNICIPIOS\OURO VERDE\AUDIENCIAS PUBLICAS\2017\Planilhas audiencias Ouro Verde.xls!Despesa por Orgao![Planilhas audiencias Ouro Verde.xls]Despesa por Orgao Gráfico 3</vt:lpstr>
      <vt:lpstr>C:\Users\FLARI\Documents\ARQUIVOS DOC FLARI 18022015\MUNICIPIOS\OURO VERDE\AUDIENCIAS PUBLICAS\2017\Planilhas audiencias Ouro Verde.xls!Despesa por Elemento!L4C1:L9C3</vt:lpstr>
      <vt:lpstr>C:\Users\FLARI\Documents\ARQUIVOS DOC FLARI 18022015\MUNICIPIOS\OURO VERDE\AUDIENCIAS PUBLICAS\2017\Planilhas audiencias Ouro Verde.xls!Despesa por Elemento![Planilhas audiencias Ouro Verde.xls]Despesa por Elemento Gráfico 2</vt:lpstr>
      <vt:lpstr>C:\Users\FLARI\Documents\ARQUIVOS DOC FLARI 18022015\MUNICIPIOS\OURO VERDE\AUDIENCIAS PUBLICAS\2017\Planilhas audiencias Ouro Verde.xls!Resultado ate o quadrimestre!L2C1:L7C4</vt:lpstr>
      <vt:lpstr>C:\Users\FLARI\Documents\ARQUIVOS DOC FLARI 18022015\MUNICIPIOS\OURO VERDE\AUDIENCIAS PUBLICAS\2017\Planilhas audiencias Ouro Verde.xls!Aplicações!L5C1:L11C2</vt:lpstr>
      <vt:lpstr>C:\Users\FLARI\Documents\ARQUIVOS DOC FLARI 18022015\MUNICIPIOS\OURO VERDE\AUDIENCIAS PUBLICAS\2017\Planilhas audiencias Ouro Verde.xls!Aplicações!L14C1:L20C2</vt:lpstr>
      <vt:lpstr>C:\Users\FLARI\Documents\ARQUIVOS DOC FLARI 18022015\MUNICIPIOS\OURO VERDE\AUDIENCIAS PUBLICAS\2017\Planilhas audiencias Ouro Verde.xls!Aplicações!L25C1:L29C2</vt:lpstr>
      <vt:lpstr>C:\Users\FLARI\Documents\ARQUIVOS DOC FLARI 18022015\MUNICIPIOS\OURO VERDE\AUDIENCIAS PUBLICAS\2017\Planilhas audiencias Ouro Verde.xls!Aplicações!L33C1:L37C3</vt:lpstr>
      <vt:lpstr>C:\Users\FLARI\Documents\ARQUIVOS DOC FLARI 18022015\MUNICIPIOS\OURO VERDE\AUDIENCIAS PUBLICAS\2017\Planilhas audiencias Ouro Verde.xls!RESTOS!L5C1:L9C4</vt:lpstr>
      <vt:lpstr>Audiência Pública  de Demonstração e Avaliação do Cumprimento das Metas Fiscais –  3º Quadrimestre 2016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por Modalidade </vt:lpstr>
      <vt:lpstr>Despesa por Modalidade </vt:lpstr>
      <vt:lpstr>Receitas e Despesas</vt:lpstr>
      <vt:lpstr>Receita Corrente Líquida</vt:lpstr>
      <vt:lpstr>Gastos com Educação</vt:lpstr>
      <vt:lpstr>Gastos com Saúde</vt:lpstr>
      <vt:lpstr>Gastos com Saúde</vt:lpstr>
      <vt:lpstr>Gastos com Pessoal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de Demonstração e Avaliação do Cumprimento das Metas Fiscais –  1º Quadrimestre 2013</dc:title>
  <dc:creator>Joao Eduardo Linhares</dc:creator>
  <cp:lastModifiedBy>User</cp:lastModifiedBy>
  <cp:revision>208</cp:revision>
  <cp:lastPrinted>2014-02-19T12:14:09Z</cp:lastPrinted>
  <dcterms:created xsi:type="dcterms:W3CDTF">2013-05-24T13:52:44Z</dcterms:created>
  <dcterms:modified xsi:type="dcterms:W3CDTF">2017-02-22T13:27:31Z</dcterms:modified>
</cp:coreProperties>
</file>